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0"/>
  </p:notesMasterIdLst>
  <p:handoutMasterIdLst>
    <p:handoutMasterId r:id="rId21"/>
  </p:handoutMasterIdLst>
  <p:sldIdLst>
    <p:sldId id="283" r:id="rId2"/>
    <p:sldId id="411" r:id="rId3"/>
    <p:sldId id="437" r:id="rId4"/>
    <p:sldId id="721" r:id="rId5"/>
    <p:sldId id="722" r:id="rId6"/>
    <p:sldId id="723" r:id="rId7"/>
    <p:sldId id="724" r:id="rId8"/>
    <p:sldId id="725" r:id="rId9"/>
    <p:sldId id="726" r:id="rId10"/>
    <p:sldId id="727" r:id="rId11"/>
    <p:sldId id="720" r:id="rId12"/>
    <p:sldId id="615" r:id="rId13"/>
    <p:sldId id="731" r:id="rId14"/>
    <p:sldId id="603" r:id="rId15"/>
    <p:sldId id="728" r:id="rId16"/>
    <p:sldId id="729" r:id="rId17"/>
    <p:sldId id="730" r:id="rId18"/>
    <p:sldId id="409" r:id="rId19"/>
  </p:sldIdLst>
  <p:sldSz cx="9144000" cy="6858000" type="screen4x3"/>
  <p:notesSz cx="9852025" cy="6726238"/>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CC33"/>
    <a:srgbClr val="000000"/>
    <a:srgbClr val="C73127"/>
    <a:srgbClr val="557F85"/>
    <a:srgbClr val="E36F1E"/>
    <a:srgbClr val="9ECBD0"/>
    <a:srgbClr val="FF00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67" autoAdjust="0"/>
    <p:restoredTop sz="87790" autoAdjust="0"/>
  </p:normalViewPr>
  <p:slideViewPr>
    <p:cSldViewPr>
      <p:cViewPr>
        <p:scale>
          <a:sx n="60" d="100"/>
          <a:sy n="60" d="100"/>
        </p:scale>
        <p:origin x="-3300" y="-1320"/>
      </p:cViewPr>
      <p:guideLst>
        <p:guide orient="horz" pos="2160"/>
        <p:guide pos="2880"/>
      </p:guideLst>
    </p:cSldViewPr>
  </p:slideViewPr>
  <p:outlineViewPr>
    <p:cViewPr>
      <p:scale>
        <a:sx n="33" d="100"/>
        <a:sy n="33" d="100"/>
      </p:scale>
      <p:origin x="0" y="38940"/>
    </p:cViewPr>
  </p:outlineViewPr>
  <p:notesTextViewPr>
    <p:cViewPr>
      <p:scale>
        <a:sx n="100" d="100"/>
        <a:sy n="100" d="100"/>
      </p:scale>
      <p:origin x="0" y="0"/>
    </p:cViewPr>
  </p:notesTextViewPr>
  <p:sorterViewPr>
    <p:cViewPr>
      <p:scale>
        <a:sx n="66" d="100"/>
        <a:sy n="66" d="100"/>
      </p:scale>
      <p:origin x="0" y="139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llse-dc01\apps\Market%20Line\ADVISORY%202012-13\Presentations\Marks%20Presentations\Reformed%20Zones\Population\Population%20Graphs%20Source=ABS.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llse-dc01\Apps\Market%20Line\ADVISORY%202012-13\Presentations\Marks%20Presentations\Reformed%20Zones\Population\Population%20Graphs.xlsm"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llse-dc01.landlink.com.au\Apps\Market%20Line\ADVISORY%202012-13\Presentations\Marks%20Presentations\Frankston%20CC%20Strategic%20Alliance\Copy%20of%20Frankston%20Employment%20and%20Output%20Charts%20(2).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llse-dc01.landlink.com.au\Apps\Market%20Line\ADVISORY%202012-13\Presentations\Marks%20Presentations\Frankston%20CC%20Strategic%20Alliance\Copy%20of%20Frankston%20Employment%20and%20Output%20Charts%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800"/>
            </a:pPr>
            <a:r>
              <a:rPr lang="en-US" sz="2800" dirty="0"/>
              <a:t>Frankston</a:t>
            </a:r>
          </a:p>
        </c:rich>
      </c:tx>
      <c:layout/>
      <c:overlay val="1"/>
    </c:title>
    <c:plotArea>
      <c:layout>
        <c:manualLayout>
          <c:layoutTarget val="inner"/>
          <c:xMode val="edge"/>
          <c:yMode val="edge"/>
          <c:x val="0.12258796513468358"/>
          <c:y val="0.21806722076407184"/>
          <c:w val="0.72529239873000451"/>
          <c:h val="0.62856882473024156"/>
        </c:manualLayout>
      </c:layout>
      <c:barChart>
        <c:barDir val="col"/>
        <c:grouping val="stacked"/>
        <c:ser>
          <c:idx val="0"/>
          <c:order val="0"/>
          <c:tx>
            <c:strRef>
              <c:f>Charts!$B$7</c:f>
              <c:strCache>
                <c:ptCount val="1"/>
                <c:pt idx="0">
                  <c:v>0-19</c:v>
                </c:pt>
              </c:strCache>
            </c:strRef>
          </c:tx>
          <c:cat>
            <c:numRef>
              <c:f>Charts!$C$1:$K$1</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Charts!$C$7:$K$7</c:f>
              <c:numCache>
                <c:formatCode>General</c:formatCode>
                <c:ptCount val="9"/>
                <c:pt idx="0">
                  <c:v>32626</c:v>
                </c:pt>
                <c:pt idx="1">
                  <c:v>32833</c:v>
                </c:pt>
                <c:pt idx="2">
                  <c:v>32996</c:v>
                </c:pt>
                <c:pt idx="3">
                  <c:v>33102</c:v>
                </c:pt>
                <c:pt idx="4">
                  <c:v>33304</c:v>
                </c:pt>
                <c:pt idx="5">
                  <c:v>33815</c:v>
                </c:pt>
                <c:pt idx="6">
                  <c:v>34167</c:v>
                </c:pt>
                <c:pt idx="7">
                  <c:v>34147</c:v>
                </c:pt>
                <c:pt idx="8">
                  <c:v>34312</c:v>
                </c:pt>
              </c:numCache>
            </c:numRef>
          </c:val>
        </c:ser>
        <c:ser>
          <c:idx val="1"/>
          <c:order val="1"/>
          <c:tx>
            <c:strRef>
              <c:f>Charts!$B$8</c:f>
              <c:strCache>
                <c:ptCount val="1"/>
                <c:pt idx="0">
                  <c:v>20-39</c:v>
                </c:pt>
              </c:strCache>
            </c:strRef>
          </c:tx>
          <c:cat>
            <c:numRef>
              <c:f>Charts!$C$1:$K$1</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Charts!$C$8:$K$8</c:f>
              <c:numCache>
                <c:formatCode>General</c:formatCode>
                <c:ptCount val="9"/>
                <c:pt idx="0">
                  <c:v>33485</c:v>
                </c:pt>
                <c:pt idx="1">
                  <c:v>33644</c:v>
                </c:pt>
                <c:pt idx="2">
                  <c:v>33954</c:v>
                </c:pt>
                <c:pt idx="3">
                  <c:v>34318</c:v>
                </c:pt>
                <c:pt idx="4">
                  <c:v>34489</c:v>
                </c:pt>
                <c:pt idx="5">
                  <c:v>35279</c:v>
                </c:pt>
                <c:pt idx="6">
                  <c:v>36508</c:v>
                </c:pt>
                <c:pt idx="7">
                  <c:v>37171</c:v>
                </c:pt>
                <c:pt idx="8">
                  <c:v>37368</c:v>
                </c:pt>
              </c:numCache>
            </c:numRef>
          </c:val>
        </c:ser>
        <c:ser>
          <c:idx val="2"/>
          <c:order val="2"/>
          <c:tx>
            <c:strRef>
              <c:f>Charts!$B$9</c:f>
              <c:strCache>
                <c:ptCount val="1"/>
                <c:pt idx="0">
                  <c:v>40-59</c:v>
                </c:pt>
              </c:strCache>
            </c:strRef>
          </c:tx>
          <c:cat>
            <c:numRef>
              <c:f>Charts!$C$1:$K$1</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Charts!$C$9:$K$9</c:f>
              <c:numCache>
                <c:formatCode>General</c:formatCode>
                <c:ptCount val="9"/>
                <c:pt idx="0">
                  <c:v>30965</c:v>
                </c:pt>
                <c:pt idx="1">
                  <c:v>31737</c:v>
                </c:pt>
                <c:pt idx="2">
                  <c:v>32428</c:v>
                </c:pt>
                <c:pt idx="3">
                  <c:v>33031</c:v>
                </c:pt>
                <c:pt idx="4">
                  <c:v>33240</c:v>
                </c:pt>
                <c:pt idx="5">
                  <c:v>33756</c:v>
                </c:pt>
                <c:pt idx="6">
                  <c:v>34348</c:v>
                </c:pt>
                <c:pt idx="7">
                  <c:v>34851</c:v>
                </c:pt>
                <c:pt idx="8">
                  <c:v>35408</c:v>
                </c:pt>
              </c:numCache>
            </c:numRef>
          </c:val>
        </c:ser>
        <c:ser>
          <c:idx val="3"/>
          <c:order val="3"/>
          <c:tx>
            <c:strRef>
              <c:f>Charts!$B$10</c:f>
              <c:strCache>
                <c:ptCount val="1"/>
                <c:pt idx="0">
                  <c:v>60-79</c:v>
                </c:pt>
              </c:strCache>
            </c:strRef>
          </c:tx>
          <c:cat>
            <c:numRef>
              <c:f>Charts!$C$1:$K$1</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Charts!$C$10:$K$10</c:f>
              <c:numCache>
                <c:formatCode>General</c:formatCode>
                <c:ptCount val="9"/>
                <c:pt idx="0">
                  <c:v>15636</c:v>
                </c:pt>
                <c:pt idx="1">
                  <c:v>15959</c:v>
                </c:pt>
                <c:pt idx="2">
                  <c:v>16317</c:v>
                </c:pt>
                <c:pt idx="3">
                  <c:v>16902</c:v>
                </c:pt>
                <c:pt idx="4">
                  <c:v>17703</c:v>
                </c:pt>
                <c:pt idx="5">
                  <c:v>18368</c:v>
                </c:pt>
                <c:pt idx="6">
                  <c:v>18963</c:v>
                </c:pt>
                <c:pt idx="7">
                  <c:v>19561</c:v>
                </c:pt>
                <c:pt idx="8">
                  <c:v>20069</c:v>
                </c:pt>
              </c:numCache>
            </c:numRef>
          </c:val>
        </c:ser>
        <c:ser>
          <c:idx val="4"/>
          <c:order val="4"/>
          <c:tx>
            <c:strRef>
              <c:f>Charts!$B$11</c:f>
              <c:strCache>
                <c:ptCount val="1"/>
                <c:pt idx="0">
                  <c:v>80+</c:v>
                </c:pt>
              </c:strCache>
            </c:strRef>
          </c:tx>
          <c:cat>
            <c:numRef>
              <c:f>Charts!$C$1:$K$1</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Charts!$C$11:$K$11</c:f>
              <c:numCache>
                <c:formatCode>General</c:formatCode>
                <c:ptCount val="9"/>
                <c:pt idx="0">
                  <c:v>3825</c:v>
                </c:pt>
                <c:pt idx="1">
                  <c:v>3970</c:v>
                </c:pt>
                <c:pt idx="2">
                  <c:v>4061</c:v>
                </c:pt>
                <c:pt idx="3">
                  <c:v>4234</c:v>
                </c:pt>
                <c:pt idx="4">
                  <c:v>4391</c:v>
                </c:pt>
                <c:pt idx="5">
                  <c:v>4510</c:v>
                </c:pt>
                <c:pt idx="6">
                  <c:v>4590</c:v>
                </c:pt>
                <c:pt idx="7">
                  <c:v>4732</c:v>
                </c:pt>
                <c:pt idx="8">
                  <c:v>4858</c:v>
                </c:pt>
              </c:numCache>
            </c:numRef>
          </c:val>
        </c:ser>
        <c:overlap val="100"/>
        <c:axId val="108474368"/>
        <c:axId val="108475904"/>
      </c:barChart>
      <c:catAx>
        <c:axId val="108474368"/>
        <c:scaling>
          <c:orientation val="minMax"/>
        </c:scaling>
        <c:axPos val="b"/>
        <c:numFmt formatCode="General" sourceLinked="1"/>
        <c:tickLblPos val="nextTo"/>
        <c:txPr>
          <a:bodyPr rot="-5400000" vert="horz"/>
          <a:lstStyle/>
          <a:p>
            <a:pPr>
              <a:defRPr/>
            </a:pPr>
            <a:endParaRPr lang="en-US"/>
          </a:p>
        </c:txPr>
        <c:crossAx val="108475904"/>
        <c:crosses val="autoZero"/>
        <c:auto val="1"/>
        <c:lblAlgn val="ctr"/>
        <c:lblOffset val="100"/>
      </c:catAx>
      <c:valAx>
        <c:axId val="108475904"/>
        <c:scaling>
          <c:orientation val="minMax"/>
        </c:scaling>
        <c:axPos val="l"/>
        <c:majorGridlines/>
        <c:numFmt formatCode="General" sourceLinked="1"/>
        <c:tickLblPos val="nextTo"/>
        <c:crossAx val="108474368"/>
        <c:crosses val="autoZero"/>
        <c:crossBetween val="between"/>
      </c:valAx>
    </c:plotArea>
    <c:legend>
      <c:legendPos val="r"/>
      <c:layout/>
    </c:legend>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400"/>
            </a:pPr>
            <a:r>
              <a:rPr lang="en-US" sz="2800" dirty="0"/>
              <a:t>Frankston</a:t>
            </a:r>
            <a:endParaRPr lang="en-US" sz="2400" dirty="0"/>
          </a:p>
        </c:rich>
      </c:tx>
      <c:layout/>
      <c:overlay val="1"/>
    </c:title>
    <c:plotArea>
      <c:layout>
        <c:manualLayout>
          <c:layoutTarget val="inner"/>
          <c:xMode val="edge"/>
          <c:yMode val="edge"/>
          <c:x val="0.12285164523712652"/>
          <c:y val="0.20417833187518244"/>
          <c:w val="0.72470151749329836"/>
          <c:h val="0.64245771361913406"/>
        </c:manualLayout>
      </c:layout>
      <c:barChart>
        <c:barDir val="col"/>
        <c:grouping val="stacked"/>
        <c:ser>
          <c:idx val="0"/>
          <c:order val="0"/>
          <c:tx>
            <c:strRef>
              <c:f>Charts!$B$7</c:f>
              <c:strCache>
                <c:ptCount val="1"/>
                <c:pt idx="0">
                  <c:v>0-19</c:v>
                </c:pt>
              </c:strCache>
            </c:strRef>
          </c:tx>
          <c:cat>
            <c:numRef>
              <c:f>Charts!$Y$1:$AD$1</c:f>
              <c:numCache>
                <c:formatCode>General</c:formatCode>
                <c:ptCount val="6"/>
                <c:pt idx="0">
                  <c:v>2006</c:v>
                </c:pt>
                <c:pt idx="1">
                  <c:v>2011</c:v>
                </c:pt>
                <c:pt idx="2">
                  <c:v>2016</c:v>
                </c:pt>
                <c:pt idx="3">
                  <c:v>2021</c:v>
                </c:pt>
                <c:pt idx="4">
                  <c:v>2026</c:v>
                </c:pt>
                <c:pt idx="5">
                  <c:v>2031</c:v>
                </c:pt>
              </c:numCache>
            </c:numRef>
          </c:cat>
          <c:val>
            <c:numRef>
              <c:f>Charts!$Y$7:$AD$7</c:f>
              <c:numCache>
                <c:formatCode>General</c:formatCode>
                <c:ptCount val="6"/>
                <c:pt idx="0">
                  <c:v>33102</c:v>
                </c:pt>
                <c:pt idx="1">
                  <c:v>34312</c:v>
                </c:pt>
                <c:pt idx="2">
                  <c:v>34510</c:v>
                </c:pt>
                <c:pt idx="3">
                  <c:v>35202</c:v>
                </c:pt>
                <c:pt idx="4">
                  <c:v>36114</c:v>
                </c:pt>
                <c:pt idx="5">
                  <c:v>35711</c:v>
                </c:pt>
              </c:numCache>
            </c:numRef>
          </c:val>
        </c:ser>
        <c:ser>
          <c:idx val="1"/>
          <c:order val="1"/>
          <c:tx>
            <c:strRef>
              <c:f>Charts!$B$8</c:f>
              <c:strCache>
                <c:ptCount val="1"/>
                <c:pt idx="0">
                  <c:v>20-39</c:v>
                </c:pt>
              </c:strCache>
            </c:strRef>
          </c:tx>
          <c:cat>
            <c:numRef>
              <c:f>Charts!$Y$1:$AD$1</c:f>
              <c:numCache>
                <c:formatCode>General</c:formatCode>
                <c:ptCount val="6"/>
                <c:pt idx="0">
                  <c:v>2006</c:v>
                </c:pt>
                <c:pt idx="1">
                  <c:v>2011</c:v>
                </c:pt>
                <c:pt idx="2">
                  <c:v>2016</c:v>
                </c:pt>
                <c:pt idx="3">
                  <c:v>2021</c:v>
                </c:pt>
                <c:pt idx="4">
                  <c:v>2026</c:v>
                </c:pt>
                <c:pt idx="5">
                  <c:v>2031</c:v>
                </c:pt>
              </c:numCache>
            </c:numRef>
          </c:cat>
          <c:val>
            <c:numRef>
              <c:f>Charts!$Y$8:$AD$8</c:f>
              <c:numCache>
                <c:formatCode>General</c:formatCode>
                <c:ptCount val="6"/>
                <c:pt idx="0">
                  <c:v>34318</c:v>
                </c:pt>
                <c:pt idx="1">
                  <c:v>37368</c:v>
                </c:pt>
                <c:pt idx="2">
                  <c:v>38263</c:v>
                </c:pt>
                <c:pt idx="3">
                  <c:v>38881</c:v>
                </c:pt>
                <c:pt idx="4">
                  <c:v>37889</c:v>
                </c:pt>
                <c:pt idx="5">
                  <c:v>36680</c:v>
                </c:pt>
              </c:numCache>
            </c:numRef>
          </c:val>
        </c:ser>
        <c:ser>
          <c:idx val="2"/>
          <c:order val="2"/>
          <c:tx>
            <c:strRef>
              <c:f>Charts!$B$9</c:f>
              <c:strCache>
                <c:ptCount val="1"/>
                <c:pt idx="0">
                  <c:v>40-59</c:v>
                </c:pt>
              </c:strCache>
            </c:strRef>
          </c:tx>
          <c:cat>
            <c:numRef>
              <c:f>Charts!$Y$1:$AD$1</c:f>
              <c:numCache>
                <c:formatCode>General</c:formatCode>
                <c:ptCount val="6"/>
                <c:pt idx="0">
                  <c:v>2006</c:v>
                </c:pt>
                <c:pt idx="1">
                  <c:v>2011</c:v>
                </c:pt>
                <c:pt idx="2">
                  <c:v>2016</c:v>
                </c:pt>
                <c:pt idx="3">
                  <c:v>2021</c:v>
                </c:pt>
                <c:pt idx="4">
                  <c:v>2026</c:v>
                </c:pt>
                <c:pt idx="5">
                  <c:v>2031</c:v>
                </c:pt>
              </c:numCache>
            </c:numRef>
          </c:cat>
          <c:val>
            <c:numRef>
              <c:f>Charts!$Y$9:$AD$9</c:f>
              <c:numCache>
                <c:formatCode>General</c:formatCode>
                <c:ptCount val="6"/>
                <c:pt idx="0">
                  <c:v>33031</c:v>
                </c:pt>
                <c:pt idx="1">
                  <c:v>35408</c:v>
                </c:pt>
                <c:pt idx="2">
                  <c:v>37260</c:v>
                </c:pt>
                <c:pt idx="3">
                  <c:v>38183</c:v>
                </c:pt>
                <c:pt idx="4">
                  <c:v>38815</c:v>
                </c:pt>
                <c:pt idx="5">
                  <c:v>39771</c:v>
                </c:pt>
              </c:numCache>
            </c:numRef>
          </c:val>
        </c:ser>
        <c:ser>
          <c:idx val="3"/>
          <c:order val="3"/>
          <c:tx>
            <c:strRef>
              <c:f>Charts!$B$10</c:f>
              <c:strCache>
                <c:ptCount val="1"/>
                <c:pt idx="0">
                  <c:v>60-79</c:v>
                </c:pt>
              </c:strCache>
            </c:strRef>
          </c:tx>
          <c:cat>
            <c:numRef>
              <c:f>Charts!$Y$1:$AD$1</c:f>
              <c:numCache>
                <c:formatCode>General</c:formatCode>
                <c:ptCount val="6"/>
                <c:pt idx="0">
                  <c:v>2006</c:v>
                </c:pt>
                <c:pt idx="1">
                  <c:v>2011</c:v>
                </c:pt>
                <c:pt idx="2">
                  <c:v>2016</c:v>
                </c:pt>
                <c:pt idx="3">
                  <c:v>2021</c:v>
                </c:pt>
                <c:pt idx="4">
                  <c:v>2026</c:v>
                </c:pt>
                <c:pt idx="5">
                  <c:v>2031</c:v>
                </c:pt>
              </c:numCache>
            </c:numRef>
          </c:cat>
          <c:val>
            <c:numRef>
              <c:f>Charts!$Y$10:$AD$10</c:f>
              <c:numCache>
                <c:formatCode>General</c:formatCode>
                <c:ptCount val="6"/>
                <c:pt idx="0">
                  <c:v>16902</c:v>
                </c:pt>
                <c:pt idx="1">
                  <c:v>20069</c:v>
                </c:pt>
                <c:pt idx="2">
                  <c:v>23011</c:v>
                </c:pt>
                <c:pt idx="3">
                  <c:v>26387</c:v>
                </c:pt>
                <c:pt idx="4">
                  <c:v>29164</c:v>
                </c:pt>
                <c:pt idx="5">
                  <c:v>31157</c:v>
                </c:pt>
              </c:numCache>
            </c:numRef>
          </c:val>
        </c:ser>
        <c:ser>
          <c:idx val="4"/>
          <c:order val="4"/>
          <c:tx>
            <c:strRef>
              <c:f>Charts!$B$11</c:f>
              <c:strCache>
                <c:ptCount val="1"/>
                <c:pt idx="0">
                  <c:v>80+</c:v>
                </c:pt>
              </c:strCache>
            </c:strRef>
          </c:tx>
          <c:cat>
            <c:numRef>
              <c:f>Charts!$Y$1:$AD$1</c:f>
              <c:numCache>
                <c:formatCode>General</c:formatCode>
                <c:ptCount val="6"/>
                <c:pt idx="0">
                  <c:v>2006</c:v>
                </c:pt>
                <c:pt idx="1">
                  <c:v>2011</c:v>
                </c:pt>
                <c:pt idx="2">
                  <c:v>2016</c:v>
                </c:pt>
                <c:pt idx="3">
                  <c:v>2021</c:v>
                </c:pt>
                <c:pt idx="4">
                  <c:v>2026</c:v>
                </c:pt>
                <c:pt idx="5">
                  <c:v>2031</c:v>
                </c:pt>
              </c:numCache>
            </c:numRef>
          </c:cat>
          <c:val>
            <c:numRef>
              <c:f>Charts!$Y$11:$AD$11</c:f>
              <c:numCache>
                <c:formatCode>General</c:formatCode>
                <c:ptCount val="6"/>
                <c:pt idx="0">
                  <c:v>4234</c:v>
                </c:pt>
                <c:pt idx="1">
                  <c:v>4858</c:v>
                </c:pt>
                <c:pt idx="2">
                  <c:v>5393</c:v>
                </c:pt>
                <c:pt idx="3">
                  <c:v>6239</c:v>
                </c:pt>
                <c:pt idx="4">
                  <c:v>7643</c:v>
                </c:pt>
                <c:pt idx="5">
                  <c:v>9673</c:v>
                </c:pt>
              </c:numCache>
            </c:numRef>
          </c:val>
        </c:ser>
        <c:overlap val="100"/>
        <c:axId val="108602112"/>
        <c:axId val="108603648"/>
      </c:barChart>
      <c:catAx>
        <c:axId val="108602112"/>
        <c:scaling>
          <c:orientation val="minMax"/>
        </c:scaling>
        <c:axPos val="b"/>
        <c:numFmt formatCode="General" sourceLinked="1"/>
        <c:tickLblPos val="nextTo"/>
        <c:txPr>
          <a:bodyPr rot="-5400000" vert="horz"/>
          <a:lstStyle/>
          <a:p>
            <a:pPr>
              <a:defRPr/>
            </a:pPr>
            <a:endParaRPr lang="en-US"/>
          </a:p>
        </c:txPr>
        <c:crossAx val="108603648"/>
        <c:crosses val="autoZero"/>
        <c:auto val="1"/>
        <c:lblAlgn val="ctr"/>
        <c:lblOffset val="100"/>
      </c:catAx>
      <c:valAx>
        <c:axId val="108603648"/>
        <c:scaling>
          <c:orientation val="minMax"/>
          <c:max val="410000"/>
          <c:min val="0"/>
        </c:scaling>
        <c:axPos val="l"/>
        <c:majorGridlines>
          <c:spPr>
            <a:ln>
              <a:solidFill>
                <a:schemeClr val="bg1">
                  <a:lumMod val="75000"/>
                </a:schemeClr>
              </a:solidFill>
            </a:ln>
          </c:spPr>
        </c:majorGridlines>
        <c:numFmt formatCode="General" sourceLinked="1"/>
        <c:tickLblPos val="nextTo"/>
        <c:crossAx val="108602112"/>
        <c:crosses val="autoZero"/>
        <c:crossBetween val="between"/>
        <c:majorUnit val="50000"/>
      </c:valAx>
    </c:plotArea>
    <c:legend>
      <c:legendPos val="r"/>
      <c:layout/>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baseline="0" dirty="0" smtClean="0"/>
              <a:t>Frankston</a:t>
            </a:r>
            <a:endParaRPr lang="en-US" sz="2000" dirty="0"/>
          </a:p>
        </c:rich>
      </c:tx>
      <c:layout>
        <c:manualLayout>
          <c:xMode val="edge"/>
          <c:yMode val="edge"/>
          <c:x val="0.40494272445394036"/>
          <c:y val="4.7233487758829518E-2"/>
        </c:manualLayout>
      </c:layout>
    </c:title>
    <c:plotArea>
      <c:layout>
        <c:manualLayout>
          <c:layoutTarget val="inner"/>
          <c:xMode val="edge"/>
          <c:yMode val="edge"/>
          <c:x val="0.17061848377265226"/>
          <c:y val="0.13708016006195947"/>
          <c:w val="0.63903346044008791"/>
          <c:h val="0.53137435254221543"/>
        </c:manualLayout>
      </c:layout>
      <c:barChart>
        <c:barDir val="col"/>
        <c:grouping val="clustered"/>
        <c:ser>
          <c:idx val="0"/>
          <c:order val="0"/>
          <c:tx>
            <c:strRef>
              <c:f>Sheet1!$B$1</c:f>
              <c:strCache>
                <c:ptCount val="1"/>
                <c:pt idx="0">
                  <c:v>Output 2006 </c:v>
                </c:pt>
              </c:strCache>
            </c:strRef>
          </c:tx>
          <c:cat>
            <c:strRef>
              <c:f>Sheet1!$A$2:$A$11</c:f>
              <c:strCache>
                <c:ptCount val="10"/>
                <c:pt idx="0">
                  <c:v>Manufacturing</c:v>
                </c:pt>
                <c:pt idx="1">
                  <c:v>Property Services</c:v>
                </c:pt>
                <c:pt idx="2">
                  <c:v>Construction</c:v>
                </c:pt>
                <c:pt idx="3">
                  <c:v>Health</c:v>
                </c:pt>
                <c:pt idx="4">
                  <c:v>Retail</c:v>
                </c:pt>
                <c:pt idx="5">
                  <c:v>Wholesale</c:v>
                </c:pt>
                <c:pt idx="6">
                  <c:v>Financial</c:v>
                </c:pt>
                <c:pt idx="7">
                  <c:v>Technical + Professional</c:v>
                </c:pt>
                <c:pt idx="8">
                  <c:v>Education and Training</c:v>
                </c:pt>
                <c:pt idx="9">
                  <c:v>Public Administraion</c:v>
                </c:pt>
              </c:strCache>
            </c:strRef>
          </c:cat>
          <c:val>
            <c:numRef>
              <c:f>Sheet1!$B$2:$B$11</c:f>
              <c:numCache>
                <c:formatCode>"$"#,##0</c:formatCode>
                <c:ptCount val="10"/>
                <c:pt idx="0">
                  <c:v>2475</c:v>
                </c:pt>
                <c:pt idx="1">
                  <c:v>1120</c:v>
                </c:pt>
                <c:pt idx="2">
                  <c:v>974</c:v>
                </c:pt>
                <c:pt idx="3">
                  <c:v>580</c:v>
                </c:pt>
                <c:pt idx="4">
                  <c:v>563</c:v>
                </c:pt>
                <c:pt idx="5">
                  <c:v>444</c:v>
                </c:pt>
                <c:pt idx="6">
                  <c:v>397</c:v>
                </c:pt>
                <c:pt idx="7">
                  <c:v>380</c:v>
                </c:pt>
                <c:pt idx="8">
                  <c:v>358</c:v>
                </c:pt>
                <c:pt idx="9">
                  <c:v>259</c:v>
                </c:pt>
              </c:numCache>
            </c:numRef>
          </c:val>
        </c:ser>
        <c:ser>
          <c:idx val="1"/>
          <c:order val="1"/>
          <c:tx>
            <c:strRef>
              <c:f>Sheet1!$C$1</c:f>
              <c:strCache>
                <c:ptCount val="1"/>
                <c:pt idx="0">
                  <c:v>Output 2012 </c:v>
                </c:pt>
              </c:strCache>
            </c:strRef>
          </c:tx>
          <c:val>
            <c:numRef>
              <c:f>Sheet1!$C$2:$C$11</c:f>
              <c:numCache>
                <c:formatCode>"$"#,##0</c:formatCode>
                <c:ptCount val="10"/>
                <c:pt idx="0">
                  <c:v>2336</c:v>
                </c:pt>
                <c:pt idx="1">
                  <c:v>1013</c:v>
                </c:pt>
                <c:pt idx="2">
                  <c:v>1141</c:v>
                </c:pt>
                <c:pt idx="3">
                  <c:v>778</c:v>
                </c:pt>
                <c:pt idx="4">
                  <c:v>550</c:v>
                </c:pt>
                <c:pt idx="5">
                  <c:v>395</c:v>
                </c:pt>
                <c:pt idx="6">
                  <c:v>364</c:v>
                </c:pt>
                <c:pt idx="7">
                  <c:v>441</c:v>
                </c:pt>
                <c:pt idx="8">
                  <c:v>396</c:v>
                </c:pt>
                <c:pt idx="9">
                  <c:v>276</c:v>
                </c:pt>
              </c:numCache>
            </c:numRef>
          </c:val>
        </c:ser>
        <c:axId val="108615168"/>
        <c:axId val="108617088"/>
      </c:barChart>
      <c:catAx>
        <c:axId val="108615168"/>
        <c:scaling>
          <c:orientation val="minMax"/>
        </c:scaling>
        <c:axPos val="b"/>
        <c:title>
          <c:tx>
            <c:rich>
              <a:bodyPr/>
              <a:lstStyle/>
              <a:p>
                <a:pPr>
                  <a:defRPr sz="1600"/>
                </a:pPr>
                <a:r>
                  <a:rPr lang="en-AU" sz="1600"/>
                  <a:t>Industry Sector</a:t>
                </a:r>
              </a:p>
            </c:rich>
          </c:tx>
          <c:layout>
            <c:manualLayout>
              <c:xMode val="edge"/>
              <c:yMode val="edge"/>
              <c:x val="0.41840347315076265"/>
              <c:y val="0.93641256126169925"/>
            </c:manualLayout>
          </c:layout>
        </c:title>
        <c:numFmt formatCode="General" sourceLinked="1"/>
        <c:tickLblPos val="nextTo"/>
        <c:crossAx val="108617088"/>
        <c:crosses val="autoZero"/>
        <c:auto val="1"/>
        <c:lblAlgn val="ctr"/>
        <c:lblOffset val="100"/>
      </c:catAx>
      <c:valAx>
        <c:axId val="108617088"/>
        <c:scaling>
          <c:orientation val="minMax"/>
        </c:scaling>
        <c:axPos val="l"/>
        <c:majorGridlines>
          <c:spPr>
            <a:ln>
              <a:solidFill>
                <a:schemeClr val="accent1"/>
              </a:solidFill>
            </a:ln>
          </c:spPr>
        </c:majorGridlines>
        <c:title>
          <c:tx>
            <c:rich>
              <a:bodyPr rot="0" vert="horz"/>
              <a:lstStyle/>
              <a:p>
                <a:pPr>
                  <a:defRPr sz="1600"/>
                </a:pPr>
                <a:r>
                  <a:rPr lang="en-AU" sz="1600"/>
                  <a:t>Ouput</a:t>
                </a:r>
                <a:r>
                  <a:rPr lang="en-AU" sz="1600" baseline="0"/>
                  <a:t> ($M)</a:t>
                </a:r>
                <a:endParaRPr lang="en-AU" sz="1600"/>
              </a:p>
            </c:rich>
          </c:tx>
          <c:layout>
            <c:manualLayout>
              <c:xMode val="edge"/>
              <c:yMode val="edge"/>
              <c:x val="3.5088066821835993E-3"/>
              <c:y val="0.42477179290641781"/>
            </c:manualLayout>
          </c:layout>
        </c:title>
        <c:numFmt formatCode="&quot;$&quot;#,##0" sourceLinked="1"/>
        <c:tickLblPos val="nextTo"/>
        <c:crossAx val="108615168"/>
        <c:crosses val="autoZero"/>
        <c:crossBetween val="between"/>
      </c:valAx>
    </c:plotArea>
    <c:legend>
      <c:legendPos val="r"/>
      <c:layout>
        <c:manualLayout>
          <c:xMode val="edge"/>
          <c:yMode val="edge"/>
          <c:x val="0.85089294486103928"/>
          <c:y val="0.30396294918542194"/>
          <c:w val="0.14764944947919301"/>
          <c:h val="0.10668385478363904"/>
        </c:manualLayout>
      </c:layout>
    </c:legend>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AU" dirty="0" smtClean="0"/>
              <a:t>Frankston</a:t>
            </a:r>
            <a:endParaRPr lang="en-AU" dirty="0"/>
          </a:p>
        </c:rich>
      </c:tx>
      <c:layout/>
    </c:title>
    <c:plotArea>
      <c:layout>
        <c:manualLayout>
          <c:layoutTarget val="inner"/>
          <c:xMode val="edge"/>
          <c:yMode val="edge"/>
          <c:x val="0.20163891094038833"/>
          <c:y val="9.2081177026841959E-2"/>
          <c:w val="0.6121124903885059"/>
          <c:h val="0.65939055867177676"/>
        </c:manualLayout>
      </c:layout>
      <c:barChart>
        <c:barDir val="col"/>
        <c:grouping val="clustered"/>
        <c:ser>
          <c:idx val="0"/>
          <c:order val="0"/>
          <c:tx>
            <c:strRef>
              <c:f>Sheet1!$B$21</c:f>
              <c:strCache>
                <c:ptCount val="1"/>
                <c:pt idx="0">
                  <c:v>Employment 2006</c:v>
                </c:pt>
              </c:strCache>
            </c:strRef>
          </c:tx>
          <c:cat>
            <c:strRef>
              <c:f>Sheet1!$A$22:$A$31</c:f>
              <c:strCache>
                <c:ptCount val="10"/>
                <c:pt idx="0">
                  <c:v>Manufacturing</c:v>
                </c:pt>
                <c:pt idx="1">
                  <c:v>Property Services</c:v>
                </c:pt>
                <c:pt idx="2">
                  <c:v>Construction</c:v>
                </c:pt>
                <c:pt idx="3">
                  <c:v>Health</c:v>
                </c:pt>
                <c:pt idx="4">
                  <c:v>Retail</c:v>
                </c:pt>
                <c:pt idx="5">
                  <c:v>Wholesale</c:v>
                </c:pt>
                <c:pt idx="6">
                  <c:v>Financial</c:v>
                </c:pt>
                <c:pt idx="7">
                  <c:v>Technical + Professional</c:v>
                </c:pt>
                <c:pt idx="8">
                  <c:v>Education and Training</c:v>
                </c:pt>
                <c:pt idx="9">
                  <c:v>Public Administraion</c:v>
                </c:pt>
              </c:strCache>
            </c:strRef>
          </c:cat>
          <c:val>
            <c:numRef>
              <c:f>Sheet1!$B$22:$B$31</c:f>
              <c:numCache>
                <c:formatCode>General</c:formatCode>
                <c:ptCount val="10"/>
                <c:pt idx="0">
                  <c:v>3980</c:v>
                </c:pt>
                <c:pt idx="1">
                  <c:v>588</c:v>
                </c:pt>
                <c:pt idx="2">
                  <c:v>2491</c:v>
                </c:pt>
                <c:pt idx="3">
                  <c:v>5670</c:v>
                </c:pt>
                <c:pt idx="4">
                  <c:v>5848</c:v>
                </c:pt>
                <c:pt idx="5">
                  <c:v>1135</c:v>
                </c:pt>
                <c:pt idx="6">
                  <c:v>650</c:v>
                </c:pt>
                <c:pt idx="7">
                  <c:v>1513</c:v>
                </c:pt>
                <c:pt idx="8">
                  <c:v>3312</c:v>
                </c:pt>
                <c:pt idx="9">
                  <c:v>1466</c:v>
                </c:pt>
              </c:numCache>
            </c:numRef>
          </c:val>
        </c:ser>
        <c:ser>
          <c:idx val="1"/>
          <c:order val="1"/>
          <c:tx>
            <c:strRef>
              <c:f>Sheet1!$C$21</c:f>
              <c:strCache>
                <c:ptCount val="1"/>
                <c:pt idx="0">
                  <c:v>Employment 2012</c:v>
                </c:pt>
              </c:strCache>
            </c:strRef>
          </c:tx>
          <c:val>
            <c:numRef>
              <c:f>Sheet1!$C$22:$C$31</c:f>
              <c:numCache>
                <c:formatCode>General</c:formatCode>
                <c:ptCount val="10"/>
                <c:pt idx="0">
                  <c:v>3852</c:v>
                </c:pt>
                <c:pt idx="1">
                  <c:v>604</c:v>
                </c:pt>
                <c:pt idx="2">
                  <c:v>3177</c:v>
                </c:pt>
                <c:pt idx="3">
                  <c:v>7023</c:v>
                </c:pt>
                <c:pt idx="4">
                  <c:v>5843</c:v>
                </c:pt>
                <c:pt idx="5">
                  <c:v>1193</c:v>
                </c:pt>
                <c:pt idx="6">
                  <c:v>684</c:v>
                </c:pt>
                <c:pt idx="7">
                  <c:v>1718</c:v>
                </c:pt>
                <c:pt idx="8">
                  <c:v>3541</c:v>
                </c:pt>
                <c:pt idx="9">
                  <c:v>1593</c:v>
                </c:pt>
              </c:numCache>
            </c:numRef>
          </c:val>
        </c:ser>
        <c:axId val="108704896"/>
        <c:axId val="108706816"/>
      </c:barChart>
      <c:catAx>
        <c:axId val="108704896"/>
        <c:scaling>
          <c:orientation val="minMax"/>
        </c:scaling>
        <c:axPos val="b"/>
        <c:title>
          <c:tx>
            <c:rich>
              <a:bodyPr/>
              <a:lstStyle/>
              <a:p>
                <a:pPr>
                  <a:defRPr sz="1600"/>
                </a:pPr>
                <a:r>
                  <a:rPr lang="en-AU" sz="1600"/>
                  <a:t>Industry Sector</a:t>
                </a:r>
              </a:p>
            </c:rich>
          </c:tx>
          <c:layout/>
        </c:title>
        <c:numFmt formatCode="General" sourceLinked="1"/>
        <c:tickLblPos val="nextTo"/>
        <c:crossAx val="108706816"/>
        <c:crosses val="autoZero"/>
        <c:auto val="1"/>
        <c:lblAlgn val="ctr"/>
        <c:lblOffset val="100"/>
      </c:catAx>
      <c:valAx>
        <c:axId val="108706816"/>
        <c:scaling>
          <c:orientation val="minMax"/>
        </c:scaling>
        <c:axPos val="l"/>
        <c:majorGridlines/>
        <c:title>
          <c:tx>
            <c:rich>
              <a:bodyPr rot="0" vert="horz"/>
              <a:lstStyle/>
              <a:p>
                <a:pPr>
                  <a:defRPr sz="1200"/>
                </a:pPr>
                <a:r>
                  <a:rPr lang="en-AU" sz="1600" dirty="0" smtClean="0"/>
                  <a:t>Employment</a:t>
                </a:r>
                <a:endParaRPr lang="en-AU" sz="1200" dirty="0"/>
              </a:p>
            </c:rich>
          </c:tx>
          <c:layout>
            <c:manualLayout>
              <c:xMode val="edge"/>
              <c:yMode val="edge"/>
              <c:x val="1.9444446570914979E-2"/>
              <c:y val="0.35816337867221132"/>
            </c:manualLayout>
          </c:layout>
        </c:title>
        <c:numFmt formatCode="General" sourceLinked="1"/>
        <c:tickLblPos val="nextTo"/>
        <c:crossAx val="108704896"/>
        <c:crosses val="autoZero"/>
        <c:crossBetween val="between"/>
      </c:valAx>
    </c:plotArea>
    <c:legend>
      <c:legendPos val="r"/>
      <c:layout>
        <c:manualLayout>
          <c:xMode val="edge"/>
          <c:yMode val="edge"/>
          <c:x val="0.84708473830760489"/>
          <c:y val="0.2794484398374345"/>
          <c:w val="0.13347081512148021"/>
          <c:h val="7.1753009355549721E-2"/>
        </c:manualLayout>
      </c:layout>
    </c:legend>
    <c:plotVisOnly val="1"/>
    <c:dispBlanksAs val="gap"/>
  </c:chart>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0.77331</cdr:x>
      <cdr:y>0.92654</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91064" y="3629000"/>
          <a:ext cx="1865538" cy="28653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0.37797</cdr:x>
      <cdr:y>0.48115</cdr:y>
    </cdr:from>
    <cdr:to>
      <cdr:x>0.56408</cdr:x>
      <cdr:y>0.74333</cdr:y>
    </cdr:to>
    <cdr:sp macro="" textlink="">
      <cdr:nvSpPr>
        <cdr:cNvPr id="2" name="TextBox 1"/>
        <cdr:cNvSpPr txBox="1"/>
      </cdr:nvSpPr>
      <cdr:spPr>
        <a:xfrm xmlns:a="http://schemas.openxmlformats.org/drawingml/2006/main">
          <a:off x="2862123" y="2071477"/>
          <a:ext cx="1409303" cy="11287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b="1"/>
            <a:t>34%</a:t>
          </a:r>
          <a:r>
            <a:rPr lang="en-AU" sz="1100" b="1" baseline="0"/>
            <a:t>  </a:t>
          </a:r>
          <a:endParaRPr lang="en-AU" sz="1100" b="1"/>
        </a:p>
      </cdr:txBody>
    </cdr:sp>
  </cdr:relSizeAnchor>
  <cdr:relSizeAnchor xmlns:cdr="http://schemas.openxmlformats.org/drawingml/2006/chartDrawing">
    <cdr:from>
      <cdr:x>0.23889</cdr:x>
      <cdr:y>0.47796</cdr:y>
    </cdr:from>
    <cdr:to>
      <cdr:x>0.37222</cdr:x>
      <cdr:y>0.7007</cdr:y>
    </cdr:to>
    <cdr:sp macro="" textlink="">
      <cdr:nvSpPr>
        <cdr:cNvPr id="3" name="TextBox 2"/>
        <cdr:cNvSpPr txBox="1"/>
      </cdr:nvSpPr>
      <cdr:spPr>
        <a:xfrm xmlns:a="http://schemas.openxmlformats.org/drawingml/2006/main">
          <a:off x="1638300" y="19621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AU"/>
        </a:p>
      </cdr:txBody>
    </cdr:sp>
  </cdr:relSizeAnchor>
  <cdr:relSizeAnchor xmlns:cdr="http://schemas.openxmlformats.org/drawingml/2006/chartDrawing">
    <cdr:from>
      <cdr:x>0.31611</cdr:x>
      <cdr:y>0.41871</cdr:y>
    </cdr:from>
    <cdr:to>
      <cdr:x>0.44944</cdr:x>
      <cdr:y>0.51152</cdr:y>
    </cdr:to>
    <cdr:sp macro="" textlink="">
      <cdr:nvSpPr>
        <cdr:cNvPr id="4" name="TextBox 3"/>
        <cdr:cNvSpPr txBox="1"/>
      </cdr:nvSpPr>
      <cdr:spPr>
        <a:xfrm xmlns:a="http://schemas.openxmlformats.org/drawingml/2006/main">
          <a:off x="2393712" y="1802678"/>
          <a:ext cx="1009650" cy="3995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1"/>
            <a:t>17%</a:t>
          </a:r>
        </a:p>
      </cdr:txBody>
    </cdr:sp>
  </cdr:relSizeAnchor>
  <cdr:relSizeAnchor xmlns:cdr="http://schemas.openxmlformats.org/drawingml/2006/chartDrawing">
    <cdr:from>
      <cdr:x>0.63445</cdr:x>
      <cdr:y>0.53014</cdr:y>
    </cdr:from>
    <cdr:to>
      <cdr:x>0.76778</cdr:x>
      <cdr:y>0.75288</cdr:y>
    </cdr:to>
    <cdr:sp macro="" textlink="">
      <cdr:nvSpPr>
        <cdr:cNvPr id="5" name="TextBox 4"/>
        <cdr:cNvSpPr txBox="1"/>
      </cdr:nvSpPr>
      <cdr:spPr>
        <a:xfrm xmlns:a="http://schemas.openxmlformats.org/drawingml/2006/main">
          <a:off x="4804280" y="2282402"/>
          <a:ext cx="1009650" cy="9589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1"/>
            <a:t>16%</a:t>
          </a:r>
        </a:p>
      </cdr:txBody>
    </cdr:sp>
  </cdr:relSizeAnchor>
  <cdr:relSizeAnchor xmlns:cdr="http://schemas.openxmlformats.org/drawingml/2006/chartDrawing">
    <cdr:from>
      <cdr:x>0.69596</cdr:x>
      <cdr:y>0.53394</cdr:y>
    </cdr:from>
    <cdr:to>
      <cdr:x>0.81825</cdr:x>
      <cdr:y>0.73147</cdr:y>
    </cdr:to>
    <cdr:sp macro="" textlink="">
      <cdr:nvSpPr>
        <cdr:cNvPr id="6" name="TextBox 5"/>
        <cdr:cNvSpPr txBox="1"/>
      </cdr:nvSpPr>
      <cdr:spPr>
        <a:xfrm xmlns:a="http://schemas.openxmlformats.org/drawingml/2006/main">
          <a:off x="5270055" y="2298777"/>
          <a:ext cx="926049" cy="8504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1"/>
            <a:t>11%</a:t>
          </a:r>
        </a:p>
      </cdr:txBody>
    </cdr:sp>
  </cdr:relSizeAnchor>
</c:userShapes>
</file>

<file path=ppt/drawings/drawing3.xml><?xml version="1.0" encoding="utf-8"?>
<c:userShapes xmlns:c="http://schemas.openxmlformats.org/drawingml/2006/chart">
  <cdr:relSizeAnchor xmlns:cdr="http://schemas.openxmlformats.org/drawingml/2006/chartDrawing">
    <cdr:from>
      <cdr:x>0.3425</cdr:x>
      <cdr:y>0.44186</cdr:y>
    </cdr:from>
    <cdr:to>
      <cdr:x>0.46249</cdr:x>
      <cdr:y>0.66087</cdr:y>
    </cdr:to>
    <cdr:sp macro="" textlink="">
      <cdr:nvSpPr>
        <cdr:cNvPr id="2" name="TextBox 1"/>
        <cdr:cNvSpPr txBox="1"/>
      </cdr:nvSpPr>
      <cdr:spPr>
        <a:xfrm xmlns:a="http://schemas.openxmlformats.org/drawingml/2006/main">
          <a:off x="3131840" y="2736303"/>
          <a:ext cx="1097188" cy="13562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1" dirty="0"/>
            <a:t>28%</a:t>
          </a:r>
        </a:p>
      </cdr:txBody>
    </cdr:sp>
  </cdr:relSizeAnchor>
  <cdr:relSizeAnchor xmlns:cdr="http://schemas.openxmlformats.org/drawingml/2006/chartDrawing">
    <cdr:from>
      <cdr:x>0.39856</cdr:x>
      <cdr:y>0.13308</cdr:y>
    </cdr:from>
    <cdr:to>
      <cdr:x>0.51854</cdr:x>
      <cdr:y>0.35209</cdr:y>
    </cdr:to>
    <cdr:sp macro="" textlink="">
      <cdr:nvSpPr>
        <cdr:cNvPr id="3" name="TextBox 2"/>
        <cdr:cNvSpPr txBox="1"/>
      </cdr:nvSpPr>
      <cdr:spPr>
        <a:xfrm xmlns:a="http://schemas.openxmlformats.org/drawingml/2006/main">
          <a:off x="3037417" y="5556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AU"/>
        </a:p>
      </cdr:txBody>
    </cdr:sp>
  </cdr:relSizeAnchor>
  <cdr:relSizeAnchor xmlns:cdr="http://schemas.openxmlformats.org/drawingml/2006/chartDrawing">
    <cdr:from>
      <cdr:x>0.4055</cdr:x>
      <cdr:y>0.12791</cdr:y>
    </cdr:from>
    <cdr:to>
      <cdr:x>0.52548</cdr:x>
      <cdr:y>0.34692</cdr:y>
    </cdr:to>
    <cdr:sp macro="" textlink="">
      <cdr:nvSpPr>
        <cdr:cNvPr id="4" name="TextBox 3"/>
        <cdr:cNvSpPr txBox="1"/>
      </cdr:nvSpPr>
      <cdr:spPr>
        <a:xfrm xmlns:a="http://schemas.openxmlformats.org/drawingml/2006/main">
          <a:off x="3707904" y="792087"/>
          <a:ext cx="1097097" cy="13562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1" dirty="0"/>
            <a:t>24%</a:t>
          </a:r>
        </a:p>
      </cdr:txBody>
    </cdr:sp>
  </cdr:relSizeAnchor>
  <cdr:relSizeAnchor xmlns:cdr="http://schemas.openxmlformats.org/drawingml/2006/chartDrawing">
    <cdr:from>
      <cdr:x>0.64962</cdr:x>
      <cdr:y>0.53488</cdr:y>
    </cdr:from>
    <cdr:to>
      <cdr:x>0.7696</cdr:x>
      <cdr:y>0.75389</cdr:y>
    </cdr:to>
    <cdr:sp macro="" textlink="">
      <cdr:nvSpPr>
        <cdr:cNvPr id="5" name="TextBox 4"/>
        <cdr:cNvSpPr txBox="1"/>
      </cdr:nvSpPr>
      <cdr:spPr>
        <a:xfrm xmlns:a="http://schemas.openxmlformats.org/drawingml/2006/main">
          <a:off x="5940152" y="3312367"/>
          <a:ext cx="1097097" cy="13562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1" dirty="0"/>
            <a:t>14%</a:t>
          </a:r>
        </a:p>
      </cdr:txBody>
    </cdr:sp>
  </cdr:relSizeAnchor>
  <cdr:relSizeAnchor xmlns:cdr="http://schemas.openxmlformats.org/drawingml/2006/chartDrawing">
    <cdr:from>
      <cdr:x>0.71262</cdr:x>
      <cdr:y>0.37209</cdr:y>
    </cdr:from>
    <cdr:to>
      <cdr:x>0.83261</cdr:x>
      <cdr:y>0.5911</cdr:y>
    </cdr:to>
    <cdr:sp macro="" textlink="">
      <cdr:nvSpPr>
        <cdr:cNvPr id="6" name="TextBox 5"/>
        <cdr:cNvSpPr txBox="1"/>
      </cdr:nvSpPr>
      <cdr:spPr>
        <a:xfrm xmlns:a="http://schemas.openxmlformats.org/drawingml/2006/main">
          <a:off x="6516216" y="2304255"/>
          <a:ext cx="1097189" cy="13562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1" dirty="0"/>
            <a:t>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4268423" cy="336548"/>
          </a:xfrm>
          <a:prstGeom prst="rect">
            <a:avLst/>
          </a:prstGeom>
          <a:noFill/>
          <a:ln w="9525">
            <a:noFill/>
            <a:miter lim="800000"/>
            <a:headEnd/>
            <a:tailEnd/>
          </a:ln>
        </p:spPr>
        <p:txBody>
          <a:bodyPr vert="horz" wrap="square" lIns="90691" tIns="45344" rIns="90691" bIns="45344" numCol="1" anchor="t" anchorCtr="0" compatLnSpc="1">
            <a:prstTxWarp prst="textNoShape">
              <a:avLst/>
            </a:prstTxWarp>
          </a:bodyPr>
          <a:lstStyle>
            <a:lvl1pPr algn="l">
              <a:defRPr sz="1200"/>
            </a:lvl1pPr>
          </a:lstStyle>
          <a:p>
            <a:pPr>
              <a:defRPr/>
            </a:pPr>
            <a:endParaRPr lang="en-AU"/>
          </a:p>
        </p:txBody>
      </p:sp>
      <p:sp>
        <p:nvSpPr>
          <p:cNvPr id="3" name="Date Placeholder 2"/>
          <p:cNvSpPr>
            <a:spLocks noGrp="1"/>
          </p:cNvSpPr>
          <p:nvPr>
            <p:ph type="dt" sz="quarter" idx="1"/>
          </p:nvPr>
        </p:nvSpPr>
        <p:spPr bwMode="auto">
          <a:xfrm>
            <a:off x="5582027" y="0"/>
            <a:ext cx="4268423" cy="336548"/>
          </a:xfrm>
          <a:prstGeom prst="rect">
            <a:avLst/>
          </a:prstGeom>
          <a:noFill/>
          <a:ln w="9525">
            <a:noFill/>
            <a:miter lim="800000"/>
            <a:headEnd/>
            <a:tailEnd/>
          </a:ln>
        </p:spPr>
        <p:txBody>
          <a:bodyPr vert="horz" wrap="square" lIns="90691" tIns="45344" rIns="90691" bIns="45344" numCol="1" anchor="t" anchorCtr="0" compatLnSpc="1">
            <a:prstTxWarp prst="textNoShape">
              <a:avLst/>
            </a:prstTxWarp>
          </a:bodyPr>
          <a:lstStyle>
            <a:lvl1pPr algn="r">
              <a:defRPr sz="1200"/>
            </a:lvl1pPr>
          </a:lstStyle>
          <a:p>
            <a:pPr>
              <a:defRPr/>
            </a:pPr>
            <a:fld id="{B2408009-B645-4308-B4E5-74670CA73E75}" type="datetimeFigureOut">
              <a:rPr lang="en-AU"/>
              <a:pPr>
                <a:defRPr/>
              </a:pPr>
              <a:t>14/06/2013</a:t>
            </a:fld>
            <a:endParaRPr lang="en-AU"/>
          </a:p>
        </p:txBody>
      </p:sp>
      <p:sp>
        <p:nvSpPr>
          <p:cNvPr id="4" name="Footer Placeholder 3"/>
          <p:cNvSpPr>
            <a:spLocks noGrp="1"/>
          </p:cNvSpPr>
          <p:nvPr>
            <p:ph type="ftr" sz="quarter" idx="2"/>
          </p:nvPr>
        </p:nvSpPr>
        <p:spPr bwMode="auto">
          <a:xfrm>
            <a:off x="1" y="6388117"/>
            <a:ext cx="4268423" cy="336548"/>
          </a:xfrm>
          <a:prstGeom prst="rect">
            <a:avLst/>
          </a:prstGeom>
          <a:noFill/>
          <a:ln w="9525">
            <a:noFill/>
            <a:miter lim="800000"/>
            <a:headEnd/>
            <a:tailEnd/>
          </a:ln>
        </p:spPr>
        <p:txBody>
          <a:bodyPr vert="horz" wrap="square" lIns="90691" tIns="45344" rIns="90691" bIns="45344" numCol="1" anchor="b" anchorCtr="0" compatLnSpc="1">
            <a:prstTxWarp prst="textNoShape">
              <a:avLst/>
            </a:prstTxWarp>
          </a:bodyPr>
          <a:lstStyle>
            <a:lvl1pPr algn="l">
              <a:defRPr sz="1200"/>
            </a:lvl1pPr>
          </a:lstStyle>
          <a:p>
            <a:pPr>
              <a:defRPr/>
            </a:pPr>
            <a:endParaRPr lang="en-AU"/>
          </a:p>
        </p:txBody>
      </p:sp>
      <p:sp>
        <p:nvSpPr>
          <p:cNvPr id="5" name="Slide Number Placeholder 4"/>
          <p:cNvSpPr>
            <a:spLocks noGrp="1"/>
          </p:cNvSpPr>
          <p:nvPr>
            <p:ph type="sldNum" sz="quarter" idx="3"/>
          </p:nvPr>
        </p:nvSpPr>
        <p:spPr bwMode="auto">
          <a:xfrm>
            <a:off x="5582027" y="6388117"/>
            <a:ext cx="4268423" cy="336548"/>
          </a:xfrm>
          <a:prstGeom prst="rect">
            <a:avLst/>
          </a:prstGeom>
          <a:noFill/>
          <a:ln w="9525">
            <a:noFill/>
            <a:miter lim="800000"/>
            <a:headEnd/>
            <a:tailEnd/>
          </a:ln>
        </p:spPr>
        <p:txBody>
          <a:bodyPr vert="horz" wrap="square" lIns="90691" tIns="45344" rIns="90691" bIns="45344" numCol="1" anchor="b" anchorCtr="0" compatLnSpc="1">
            <a:prstTxWarp prst="textNoShape">
              <a:avLst/>
            </a:prstTxWarp>
          </a:bodyPr>
          <a:lstStyle>
            <a:lvl1pPr algn="r">
              <a:defRPr sz="1200"/>
            </a:lvl1pPr>
          </a:lstStyle>
          <a:p>
            <a:pPr>
              <a:defRPr/>
            </a:pPr>
            <a:fld id="{5DC15693-267D-479C-986E-23190BA375F9}" type="slidenum">
              <a:rPr lang="en-AU"/>
              <a:pPr>
                <a:defRPr/>
              </a:pPr>
              <a:t>‹#›</a:t>
            </a:fld>
            <a:endParaRPr lang="en-A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4268423" cy="336548"/>
          </a:xfrm>
          <a:prstGeom prst="rect">
            <a:avLst/>
          </a:prstGeom>
          <a:noFill/>
          <a:ln w="9525">
            <a:noFill/>
            <a:miter lim="800000"/>
            <a:headEnd/>
            <a:tailEnd/>
          </a:ln>
        </p:spPr>
        <p:txBody>
          <a:bodyPr vert="horz" wrap="square" lIns="90691" tIns="45344" rIns="90691" bIns="45344" numCol="1" anchor="t" anchorCtr="0" compatLnSpc="1">
            <a:prstTxWarp prst="textNoShape">
              <a:avLst/>
            </a:prstTxWarp>
          </a:bodyPr>
          <a:lstStyle>
            <a:lvl1pPr>
              <a:defRPr sz="1200"/>
            </a:lvl1pPr>
          </a:lstStyle>
          <a:p>
            <a:pPr>
              <a:defRPr/>
            </a:pPr>
            <a:endParaRPr lang="en-AU"/>
          </a:p>
        </p:txBody>
      </p:sp>
      <p:sp>
        <p:nvSpPr>
          <p:cNvPr id="21507" name="Rectangle 3"/>
          <p:cNvSpPr>
            <a:spLocks noGrp="1" noChangeArrowheads="1"/>
          </p:cNvSpPr>
          <p:nvPr>
            <p:ph type="dt" idx="1"/>
          </p:nvPr>
        </p:nvSpPr>
        <p:spPr bwMode="auto">
          <a:xfrm>
            <a:off x="5582027" y="0"/>
            <a:ext cx="4268423" cy="336548"/>
          </a:xfrm>
          <a:prstGeom prst="rect">
            <a:avLst/>
          </a:prstGeom>
          <a:noFill/>
          <a:ln w="9525">
            <a:noFill/>
            <a:miter lim="800000"/>
            <a:headEnd/>
            <a:tailEnd/>
          </a:ln>
        </p:spPr>
        <p:txBody>
          <a:bodyPr vert="horz" wrap="square" lIns="90691" tIns="45344" rIns="90691" bIns="45344" numCol="1" anchor="t" anchorCtr="0" compatLnSpc="1">
            <a:prstTxWarp prst="textNoShape">
              <a:avLst/>
            </a:prstTxWarp>
          </a:bodyPr>
          <a:lstStyle>
            <a:lvl1pPr algn="r">
              <a:defRPr sz="1200"/>
            </a:lvl1pPr>
          </a:lstStyle>
          <a:p>
            <a:pPr>
              <a:defRPr/>
            </a:pPr>
            <a:fld id="{B62ECD6A-B3AD-4C8F-B1BF-96FF72A05E56}" type="datetimeFigureOut">
              <a:rPr lang="en-AU"/>
              <a:pPr>
                <a:defRPr/>
              </a:pPr>
              <a:t>14/06/2013</a:t>
            </a:fld>
            <a:endParaRPr lang="en-AU"/>
          </a:p>
        </p:txBody>
      </p:sp>
      <p:sp>
        <p:nvSpPr>
          <p:cNvPr id="43012" name="Rectangle 4"/>
          <p:cNvSpPr>
            <a:spLocks noGrp="1" noRot="1" noChangeAspect="1" noChangeArrowheads="1" noTextEdit="1"/>
          </p:cNvSpPr>
          <p:nvPr>
            <p:ph type="sldImg" idx="2"/>
          </p:nvPr>
        </p:nvSpPr>
        <p:spPr bwMode="auto">
          <a:xfrm>
            <a:off x="3244850" y="504825"/>
            <a:ext cx="3362325" cy="25209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82840" y="3194060"/>
            <a:ext cx="7886345" cy="3028930"/>
          </a:xfrm>
          <a:prstGeom prst="rect">
            <a:avLst/>
          </a:prstGeom>
          <a:noFill/>
          <a:ln w="9525">
            <a:noFill/>
            <a:miter lim="800000"/>
            <a:headEnd/>
            <a:tailEnd/>
          </a:ln>
        </p:spPr>
        <p:txBody>
          <a:bodyPr vert="horz" wrap="square" lIns="90691" tIns="45344" rIns="90691" bIns="45344"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1510" name="Rectangle 6"/>
          <p:cNvSpPr>
            <a:spLocks noGrp="1" noChangeArrowheads="1"/>
          </p:cNvSpPr>
          <p:nvPr>
            <p:ph type="ftr" sz="quarter" idx="4"/>
          </p:nvPr>
        </p:nvSpPr>
        <p:spPr bwMode="auto">
          <a:xfrm>
            <a:off x="1" y="6388117"/>
            <a:ext cx="4268423" cy="336548"/>
          </a:xfrm>
          <a:prstGeom prst="rect">
            <a:avLst/>
          </a:prstGeom>
          <a:noFill/>
          <a:ln w="9525">
            <a:noFill/>
            <a:miter lim="800000"/>
            <a:headEnd/>
            <a:tailEnd/>
          </a:ln>
        </p:spPr>
        <p:txBody>
          <a:bodyPr vert="horz" wrap="square" lIns="90691" tIns="45344" rIns="90691" bIns="45344" numCol="1" anchor="b" anchorCtr="0" compatLnSpc="1">
            <a:prstTxWarp prst="textNoShape">
              <a:avLst/>
            </a:prstTxWarp>
          </a:bodyPr>
          <a:lstStyle>
            <a:lvl1pPr>
              <a:defRPr sz="1200"/>
            </a:lvl1pPr>
          </a:lstStyle>
          <a:p>
            <a:pPr>
              <a:defRPr/>
            </a:pPr>
            <a:endParaRPr lang="en-AU"/>
          </a:p>
        </p:txBody>
      </p:sp>
      <p:sp>
        <p:nvSpPr>
          <p:cNvPr id="21511" name="Rectangle 7"/>
          <p:cNvSpPr>
            <a:spLocks noGrp="1" noChangeArrowheads="1"/>
          </p:cNvSpPr>
          <p:nvPr>
            <p:ph type="sldNum" sz="quarter" idx="5"/>
          </p:nvPr>
        </p:nvSpPr>
        <p:spPr bwMode="auto">
          <a:xfrm>
            <a:off x="5582027" y="6388117"/>
            <a:ext cx="4268423" cy="336548"/>
          </a:xfrm>
          <a:prstGeom prst="rect">
            <a:avLst/>
          </a:prstGeom>
          <a:noFill/>
          <a:ln w="9525">
            <a:noFill/>
            <a:miter lim="800000"/>
            <a:headEnd/>
            <a:tailEnd/>
          </a:ln>
        </p:spPr>
        <p:txBody>
          <a:bodyPr vert="horz" wrap="square" lIns="90691" tIns="45344" rIns="90691" bIns="45344" numCol="1" anchor="b" anchorCtr="0" compatLnSpc="1">
            <a:prstTxWarp prst="textNoShape">
              <a:avLst/>
            </a:prstTxWarp>
          </a:bodyPr>
          <a:lstStyle>
            <a:lvl1pPr algn="r">
              <a:defRPr sz="1200"/>
            </a:lvl1pPr>
          </a:lstStyle>
          <a:p>
            <a:pPr>
              <a:defRPr/>
            </a:pPr>
            <a:fld id="{66A0B7B8-A81C-4FE2-BFA1-7E15071F8888}" type="slidenum">
              <a:rPr lang="en-AU"/>
              <a:pPr>
                <a:defRPr/>
              </a:pPr>
              <a:t>‹#›</a:t>
            </a:fld>
            <a:endParaRPr lang="en-AU"/>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3244850" y="503238"/>
            <a:ext cx="3362325" cy="2522537"/>
          </a:xfrm>
          <a:ln/>
        </p:spPr>
      </p:sp>
      <p:sp>
        <p:nvSpPr>
          <p:cNvPr id="51202" name="Rectangle 3"/>
          <p:cNvSpPr>
            <a:spLocks noGrp="1" noChangeArrowheads="1"/>
          </p:cNvSpPr>
          <p:nvPr>
            <p:ph type="body" idx="1"/>
          </p:nvPr>
        </p:nvSpPr>
        <p:spPr>
          <a:xfrm>
            <a:off x="1315179" y="3195631"/>
            <a:ext cx="7221667" cy="3027358"/>
          </a:xfrm>
          <a:noFill/>
          <a:ln/>
        </p:spPr>
        <p:txBody>
          <a:bodyPr/>
          <a:lstStyle/>
          <a:p>
            <a:pPr eaLnBrk="1" hangingPunct="1"/>
            <a:endParaRPr lang="en-US" smtClean="0"/>
          </a:p>
        </p:txBody>
      </p:sp>
      <p:sp>
        <p:nvSpPr>
          <p:cNvPr id="51203" name="Slide Number Placeholder 1"/>
          <p:cNvSpPr>
            <a:spLocks noGrp="1"/>
          </p:cNvSpPr>
          <p:nvPr>
            <p:ph type="sldNum" sz="quarter" idx="5"/>
          </p:nvPr>
        </p:nvSpPr>
        <p:spPr>
          <a:noFill/>
        </p:spPr>
        <p:txBody>
          <a:bodyPr/>
          <a:lstStyle/>
          <a:p>
            <a:fld id="{191BFD08-3720-4EA5-96C6-73E3C762EE20}" type="slidenum">
              <a:rPr lang="en-AU" smtClean="0"/>
              <a:pPr/>
              <a:t>1</a:t>
            </a:fld>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3244850" y="503238"/>
            <a:ext cx="3362325" cy="2522537"/>
          </a:xfrm>
          <a:ln/>
        </p:spPr>
      </p:sp>
      <p:sp>
        <p:nvSpPr>
          <p:cNvPr id="59394" name="Rectangle 3"/>
          <p:cNvSpPr>
            <a:spLocks noGrp="1" noChangeArrowheads="1"/>
          </p:cNvSpPr>
          <p:nvPr>
            <p:ph type="body" idx="1"/>
          </p:nvPr>
        </p:nvSpPr>
        <p:spPr>
          <a:xfrm>
            <a:off x="1315179" y="3195631"/>
            <a:ext cx="7221667" cy="3027358"/>
          </a:xfrm>
          <a:noFill/>
          <a:ln/>
        </p:spPr>
        <p:txBody>
          <a:bodyPr/>
          <a:lstStyle/>
          <a:p>
            <a:pPr eaLnBrk="1" hangingPunct="1"/>
            <a:endParaRPr lang="en-US" smtClean="0"/>
          </a:p>
        </p:txBody>
      </p:sp>
      <p:sp>
        <p:nvSpPr>
          <p:cNvPr id="59395" name="Slide Number Placeholder 1"/>
          <p:cNvSpPr>
            <a:spLocks noGrp="1"/>
          </p:cNvSpPr>
          <p:nvPr>
            <p:ph type="sldNum" sz="quarter" idx="5"/>
          </p:nvPr>
        </p:nvSpPr>
        <p:spPr>
          <a:noFill/>
        </p:spPr>
        <p:txBody>
          <a:bodyPr/>
          <a:lstStyle/>
          <a:p>
            <a:fld id="{F0872594-CA6E-4221-86F2-00DF532E35F6}" type="slidenum">
              <a:rPr lang="en-AU" smtClean="0"/>
              <a:pPr/>
              <a:t>10</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A0B7B8-A81C-4FE2-BFA1-7E15071F8888}" type="slidenum">
              <a:rPr lang="en-AU" smtClean="0"/>
              <a:pPr>
                <a:defRPr/>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A0B7B8-A81C-4FE2-BFA1-7E15071F8888}" type="slidenum">
              <a:rPr lang="en-AU" smtClean="0"/>
              <a:pPr>
                <a:defRPr/>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A0B7B8-A81C-4FE2-BFA1-7E15071F8888}" type="slidenum">
              <a:rPr lang="en-AU" smtClean="0"/>
              <a:pPr>
                <a:defRPr/>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p:spPr>
        <p:txBody>
          <a:bodyPr/>
          <a:lstStyle/>
          <a:p>
            <a:endParaRPr lang="en-US" smtClean="0"/>
          </a:p>
        </p:txBody>
      </p:sp>
      <p:sp>
        <p:nvSpPr>
          <p:cNvPr id="141315" name="Slide Number Placeholder 1"/>
          <p:cNvSpPr>
            <a:spLocks noGrp="1"/>
          </p:cNvSpPr>
          <p:nvPr>
            <p:ph type="sldNum" sz="quarter" idx="5"/>
          </p:nvPr>
        </p:nvSpPr>
        <p:spPr>
          <a:noFill/>
        </p:spPr>
        <p:txBody>
          <a:bodyPr/>
          <a:lstStyle/>
          <a:p>
            <a:fld id="{398A4385-59C9-4B73-8348-1AFF18162640}" type="slidenum">
              <a:rPr lang="en-AU" smtClean="0"/>
              <a:pPr/>
              <a:t>14</a:t>
            </a:fld>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A0B7B8-A81C-4FE2-BFA1-7E15071F8888}" type="slidenum">
              <a:rPr lang="en-AU" smtClean="0"/>
              <a:pPr>
                <a:defRPr/>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A0B7B8-A81C-4FE2-BFA1-7E15071F8888}" type="slidenum">
              <a:rPr lang="en-AU" smtClean="0"/>
              <a:pPr>
                <a:defRPr/>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A0B7B8-A81C-4FE2-BFA1-7E15071F8888}" type="slidenum">
              <a:rPr lang="en-AU" smtClean="0"/>
              <a:pPr>
                <a:defRPr/>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ln/>
        </p:spPr>
      </p:sp>
      <p:sp>
        <p:nvSpPr>
          <p:cNvPr id="247810" name="Rectangle 3"/>
          <p:cNvSpPr>
            <a:spLocks noGrp="1" noChangeArrowheads="1"/>
          </p:cNvSpPr>
          <p:nvPr>
            <p:ph type="body" idx="1"/>
          </p:nvPr>
        </p:nvSpPr>
        <p:spPr>
          <a:noFill/>
          <a:ln/>
        </p:spPr>
        <p:txBody>
          <a:bodyPr/>
          <a:lstStyle/>
          <a:p>
            <a:endParaRPr lang="en-US" smtClean="0"/>
          </a:p>
        </p:txBody>
      </p:sp>
      <p:sp>
        <p:nvSpPr>
          <p:cNvPr id="247811" name="Slide Number Placeholder 1"/>
          <p:cNvSpPr>
            <a:spLocks noGrp="1"/>
          </p:cNvSpPr>
          <p:nvPr>
            <p:ph type="sldNum" sz="quarter" idx="5"/>
          </p:nvPr>
        </p:nvSpPr>
        <p:spPr>
          <a:noFill/>
        </p:spPr>
        <p:txBody>
          <a:bodyPr/>
          <a:lstStyle/>
          <a:p>
            <a:fld id="{206714BC-1D32-41DA-96E8-A5521557A612}" type="slidenum">
              <a:rPr lang="en-AU" smtClean="0"/>
              <a:pPr/>
              <a:t>18</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
        <p:nvSpPr>
          <p:cNvPr id="49155" name="Slide Number Placeholder 1"/>
          <p:cNvSpPr>
            <a:spLocks noGrp="1"/>
          </p:cNvSpPr>
          <p:nvPr>
            <p:ph type="sldNum" sz="quarter" idx="5"/>
          </p:nvPr>
        </p:nvSpPr>
        <p:spPr>
          <a:noFill/>
        </p:spPr>
        <p:txBody>
          <a:bodyPr/>
          <a:lstStyle/>
          <a:p>
            <a:fld id="{2FCD107E-50C0-4DEC-8E08-D9F34074CAE1}" type="slidenum">
              <a:rPr lang="en-AU" smtClean="0"/>
              <a:pPr/>
              <a:t>2</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3244850" y="503238"/>
            <a:ext cx="3362325" cy="2522537"/>
          </a:xfrm>
          <a:ln/>
        </p:spPr>
      </p:sp>
      <p:sp>
        <p:nvSpPr>
          <p:cNvPr id="59394" name="Rectangle 3"/>
          <p:cNvSpPr>
            <a:spLocks noGrp="1" noChangeArrowheads="1"/>
          </p:cNvSpPr>
          <p:nvPr>
            <p:ph type="body" idx="1"/>
          </p:nvPr>
        </p:nvSpPr>
        <p:spPr>
          <a:xfrm>
            <a:off x="1315179" y="3195631"/>
            <a:ext cx="7221667" cy="3027358"/>
          </a:xfrm>
          <a:noFill/>
          <a:ln/>
        </p:spPr>
        <p:txBody>
          <a:bodyPr/>
          <a:lstStyle/>
          <a:p>
            <a:pPr eaLnBrk="1" hangingPunct="1"/>
            <a:endParaRPr lang="en-US" smtClean="0"/>
          </a:p>
        </p:txBody>
      </p:sp>
      <p:sp>
        <p:nvSpPr>
          <p:cNvPr id="59395" name="Slide Number Placeholder 1"/>
          <p:cNvSpPr>
            <a:spLocks noGrp="1"/>
          </p:cNvSpPr>
          <p:nvPr>
            <p:ph type="sldNum" sz="quarter" idx="5"/>
          </p:nvPr>
        </p:nvSpPr>
        <p:spPr>
          <a:noFill/>
        </p:spPr>
        <p:txBody>
          <a:bodyPr/>
          <a:lstStyle/>
          <a:p>
            <a:fld id="{F0872594-CA6E-4221-86F2-00DF532E35F6}" type="slidenum">
              <a:rPr lang="en-AU" smtClean="0"/>
              <a:pPr/>
              <a:t>3</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3244850" y="503238"/>
            <a:ext cx="3362325" cy="2522537"/>
          </a:xfrm>
          <a:ln/>
        </p:spPr>
      </p:sp>
      <p:sp>
        <p:nvSpPr>
          <p:cNvPr id="59394" name="Rectangle 3"/>
          <p:cNvSpPr>
            <a:spLocks noGrp="1" noChangeArrowheads="1"/>
          </p:cNvSpPr>
          <p:nvPr>
            <p:ph type="body" idx="1"/>
          </p:nvPr>
        </p:nvSpPr>
        <p:spPr>
          <a:xfrm>
            <a:off x="1315179" y="3195631"/>
            <a:ext cx="7221667" cy="3027358"/>
          </a:xfrm>
          <a:noFill/>
          <a:ln/>
        </p:spPr>
        <p:txBody>
          <a:bodyPr/>
          <a:lstStyle/>
          <a:p>
            <a:pPr eaLnBrk="1" hangingPunct="1"/>
            <a:endParaRPr lang="en-US" smtClean="0"/>
          </a:p>
        </p:txBody>
      </p:sp>
      <p:sp>
        <p:nvSpPr>
          <p:cNvPr id="59395" name="Slide Number Placeholder 1"/>
          <p:cNvSpPr>
            <a:spLocks noGrp="1"/>
          </p:cNvSpPr>
          <p:nvPr>
            <p:ph type="sldNum" sz="quarter" idx="5"/>
          </p:nvPr>
        </p:nvSpPr>
        <p:spPr>
          <a:noFill/>
        </p:spPr>
        <p:txBody>
          <a:bodyPr/>
          <a:lstStyle/>
          <a:p>
            <a:fld id="{F0872594-CA6E-4221-86F2-00DF532E35F6}" type="slidenum">
              <a:rPr lang="en-AU" smtClean="0"/>
              <a:pPr/>
              <a:t>4</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3244850" y="503238"/>
            <a:ext cx="3362325" cy="2522537"/>
          </a:xfrm>
          <a:ln/>
        </p:spPr>
      </p:sp>
      <p:sp>
        <p:nvSpPr>
          <p:cNvPr id="59394" name="Rectangle 3"/>
          <p:cNvSpPr>
            <a:spLocks noGrp="1" noChangeArrowheads="1"/>
          </p:cNvSpPr>
          <p:nvPr>
            <p:ph type="body" idx="1"/>
          </p:nvPr>
        </p:nvSpPr>
        <p:spPr>
          <a:xfrm>
            <a:off x="1315179" y="3195631"/>
            <a:ext cx="7221667" cy="3027358"/>
          </a:xfrm>
          <a:noFill/>
          <a:ln/>
        </p:spPr>
        <p:txBody>
          <a:bodyPr/>
          <a:lstStyle/>
          <a:p>
            <a:pPr eaLnBrk="1" hangingPunct="1"/>
            <a:endParaRPr lang="en-US" smtClean="0"/>
          </a:p>
        </p:txBody>
      </p:sp>
      <p:sp>
        <p:nvSpPr>
          <p:cNvPr id="59395" name="Slide Number Placeholder 1"/>
          <p:cNvSpPr>
            <a:spLocks noGrp="1"/>
          </p:cNvSpPr>
          <p:nvPr>
            <p:ph type="sldNum" sz="quarter" idx="5"/>
          </p:nvPr>
        </p:nvSpPr>
        <p:spPr>
          <a:noFill/>
        </p:spPr>
        <p:txBody>
          <a:bodyPr/>
          <a:lstStyle/>
          <a:p>
            <a:fld id="{F0872594-CA6E-4221-86F2-00DF532E35F6}" type="slidenum">
              <a:rPr lang="en-AU" smtClean="0"/>
              <a:pPr/>
              <a:t>5</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3244850" y="503238"/>
            <a:ext cx="3362325" cy="2522537"/>
          </a:xfrm>
          <a:ln/>
        </p:spPr>
      </p:sp>
      <p:sp>
        <p:nvSpPr>
          <p:cNvPr id="59394" name="Rectangle 3"/>
          <p:cNvSpPr>
            <a:spLocks noGrp="1" noChangeArrowheads="1"/>
          </p:cNvSpPr>
          <p:nvPr>
            <p:ph type="body" idx="1"/>
          </p:nvPr>
        </p:nvSpPr>
        <p:spPr>
          <a:xfrm>
            <a:off x="1315179" y="3195631"/>
            <a:ext cx="7221667" cy="3027358"/>
          </a:xfrm>
          <a:noFill/>
          <a:ln/>
        </p:spPr>
        <p:txBody>
          <a:bodyPr/>
          <a:lstStyle/>
          <a:p>
            <a:pPr eaLnBrk="1" hangingPunct="1"/>
            <a:endParaRPr lang="en-US" smtClean="0"/>
          </a:p>
        </p:txBody>
      </p:sp>
      <p:sp>
        <p:nvSpPr>
          <p:cNvPr id="59395" name="Slide Number Placeholder 1"/>
          <p:cNvSpPr>
            <a:spLocks noGrp="1"/>
          </p:cNvSpPr>
          <p:nvPr>
            <p:ph type="sldNum" sz="quarter" idx="5"/>
          </p:nvPr>
        </p:nvSpPr>
        <p:spPr>
          <a:noFill/>
        </p:spPr>
        <p:txBody>
          <a:bodyPr/>
          <a:lstStyle/>
          <a:p>
            <a:fld id="{F0872594-CA6E-4221-86F2-00DF532E35F6}" type="slidenum">
              <a:rPr lang="en-AU" smtClean="0"/>
              <a:pPr/>
              <a:t>6</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3244850" y="503238"/>
            <a:ext cx="3362325" cy="2522537"/>
          </a:xfrm>
          <a:ln/>
        </p:spPr>
      </p:sp>
      <p:sp>
        <p:nvSpPr>
          <p:cNvPr id="59394" name="Rectangle 3"/>
          <p:cNvSpPr>
            <a:spLocks noGrp="1" noChangeArrowheads="1"/>
          </p:cNvSpPr>
          <p:nvPr>
            <p:ph type="body" idx="1"/>
          </p:nvPr>
        </p:nvSpPr>
        <p:spPr>
          <a:xfrm>
            <a:off x="1315179" y="3195631"/>
            <a:ext cx="7221667" cy="3027358"/>
          </a:xfrm>
          <a:noFill/>
          <a:ln/>
        </p:spPr>
        <p:txBody>
          <a:bodyPr/>
          <a:lstStyle/>
          <a:p>
            <a:pPr eaLnBrk="1" hangingPunct="1"/>
            <a:endParaRPr lang="en-US" smtClean="0"/>
          </a:p>
        </p:txBody>
      </p:sp>
      <p:sp>
        <p:nvSpPr>
          <p:cNvPr id="59395" name="Slide Number Placeholder 1"/>
          <p:cNvSpPr>
            <a:spLocks noGrp="1"/>
          </p:cNvSpPr>
          <p:nvPr>
            <p:ph type="sldNum" sz="quarter" idx="5"/>
          </p:nvPr>
        </p:nvSpPr>
        <p:spPr>
          <a:noFill/>
        </p:spPr>
        <p:txBody>
          <a:bodyPr/>
          <a:lstStyle/>
          <a:p>
            <a:fld id="{F0872594-CA6E-4221-86F2-00DF532E35F6}" type="slidenum">
              <a:rPr lang="en-AU" smtClean="0"/>
              <a:pPr/>
              <a:t>7</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3244850" y="503238"/>
            <a:ext cx="3362325" cy="2522537"/>
          </a:xfrm>
          <a:ln/>
        </p:spPr>
      </p:sp>
      <p:sp>
        <p:nvSpPr>
          <p:cNvPr id="59394" name="Rectangle 3"/>
          <p:cNvSpPr>
            <a:spLocks noGrp="1" noChangeArrowheads="1"/>
          </p:cNvSpPr>
          <p:nvPr>
            <p:ph type="body" idx="1"/>
          </p:nvPr>
        </p:nvSpPr>
        <p:spPr>
          <a:xfrm>
            <a:off x="1315179" y="3195631"/>
            <a:ext cx="7221667" cy="3027358"/>
          </a:xfrm>
          <a:noFill/>
          <a:ln/>
        </p:spPr>
        <p:txBody>
          <a:bodyPr/>
          <a:lstStyle/>
          <a:p>
            <a:pPr eaLnBrk="1" hangingPunct="1"/>
            <a:endParaRPr lang="en-US" smtClean="0"/>
          </a:p>
        </p:txBody>
      </p:sp>
      <p:sp>
        <p:nvSpPr>
          <p:cNvPr id="59395" name="Slide Number Placeholder 1"/>
          <p:cNvSpPr>
            <a:spLocks noGrp="1"/>
          </p:cNvSpPr>
          <p:nvPr>
            <p:ph type="sldNum" sz="quarter" idx="5"/>
          </p:nvPr>
        </p:nvSpPr>
        <p:spPr>
          <a:noFill/>
        </p:spPr>
        <p:txBody>
          <a:bodyPr/>
          <a:lstStyle/>
          <a:p>
            <a:fld id="{F0872594-CA6E-4221-86F2-00DF532E35F6}" type="slidenum">
              <a:rPr lang="en-AU" smtClean="0"/>
              <a:pPr/>
              <a:t>8</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3244850" y="503238"/>
            <a:ext cx="3362325" cy="2522537"/>
          </a:xfrm>
          <a:ln/>
        </p:spPr>
      </p:sp>
      <p:sp>
        <p:nvSpPr>
          <p:cNvPr id="59394" name="Rectangle 3"/>
          <p:cNvSpPr>
            <a:spLocks noGrp="1" noChangeArrowheads="1"/>
          </p:cNvSpPr>
          <p:nvPr>
            <p:ph type="body" idx="1"/>
          </p:nvPr>
        </p:nvSpPr>
        <p:spPr>
          <a:xfrm>
            <a:off x="1315179" y="3195631"/>
            <a:ext cx="7221667" cy="3027358"/>
          </a:xfrm>
          <a:noFill/>
          <a:ln/>
        </p:spPr>
        <p:txBody>
          <a:bodyPr/>
          <a:lstStyle/>
          <a:p>
            <a:pPr eaLnBrk="1" hangingPunct="1"/>
            <a:endParaRPr lang="en-US" smtClean="0"/>
          </a:p>
        </p:txBody>
      </p:sp>
      <p:sp>
        <p:nvSpPr>
          <p:cNvPr id="59395" name="Slide Number Placeholder 1"/>
          <p:cNvSpPr>
            <a:spLocks noGrp="1"/>
          </p:cNvSpPr>
          <p:nvPr>
            <p:ph type="sldNum" sz="quarter" idx="5"/>
          </p:nvPr>
        </p:nvSpPr>
        <p:spPr>
          <a:noFill/>
        </p:spPr>
        <p:txBody>
          <a:bodyPr/>
          <a:lstStyle/>
          <a:p>
            <a:fld id="{F0872594-CA6E-4221-86F2-00DF532E35F6}" type="slidenum">
              <a:rPr lang="en-AU" smtClean="0"/>
              <a:pPr/>
              <a:t>9</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 descr="OPTEON LOGO RGB_tagline.jpg"/>
          <p:cNvPicPr>
            <a:picLocks noChangeAspect="1"/>
          </p:cNvPicPr>
          <p:nvPr userDrawn="1"/>
        </p:nvPicPr>
        <p:blipFill>
          <a:blip r:embed="rId2" cstate="print"/>
          <a:srcRect/>
          <a:stretch>
            <a:fillRect/>
          </a:stretch>
        </p:blipFill>
        <p:spPr bwMode="auto">
          <a:xfrm>
            <a:off x="7775575" y="6049963"/>
            <a:ext cx="947738" cy="679450"/>
          </a:xfrm>
          <a:prstGeom prst="rect">
            <a:avLst/>
          </a:prstGeom>
          <a:noFill/>
          <a:ln w="9525">
            <a:noFill/>
            <a:miter lim="800000"/>
            <a:headEnd/>
            <a:tailEnd/>
          </a:ln>
        </p:spPr>
      </p:pic>
      <p:cxnSp>
        <p:nvCxnSpPr>
          <p:cNvPr id="5" name="Straight Connector 4"/>
          <p:cNvCxnSpPr/>
          <p:nvPr userDrawn="1"/>
        </p:nvCxnSpPr>
        <p:spPr>
          <a:xfrm>
            <a:off x="428625" y="5929313"/>
            <a:ext cx="8286750" cy="0"/>
          </a:xfrm>
          <a:prstGeom prst="line">
            <a:avLst/>
          </a:prstGeom>
          <a:ln w="63500">
            <a:solidFill>
              <a:srgbClr val="557F8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28625" y="285750"/>
            <a:ext cx="8286750" cy="0"/>
          </a:xfrm>
          <a:prstGeom prst="line">
            <a:avLst/>
          </a:prstGeom>
          <a:ln w="63500">
            <a:solidFill>
              <a:srgbClr val="557F85"/>
            </a:solidFill>
          </a:ln>
        </p:spPr>
        <p:style>
          <a:lnRef idx="1">
            <a:schemeClr val="accent1"/>
          </a:lnRef>
          <a:fillRef idx="0">
            <a:schemeClr val="accent1"/>
          </a:fillRef>
          <a:effectRef idx="0">
            <a:schemeClr val="accent1"/>
          </a:effectRef>
          <a:fontRef idx="minor">
            <a:schemeClr val="tx1"/>
          </a:fontRef>
        </p:style>
      </p:cxnSp>
      <p:sp>
        <p:nvSpPr>
          <p:cNvPr id="7" name="Rectangle 5"/>
          <p:cNvSpPr txBox="1">
            <a:spLocks noChangeArrowheads="1"/>
          </p:cNvSpPr>
          <p:nvPr userDrawn="1"/>
        </p:nvSpPr>
        <p:spPr>
          <a:xfrm>
            <a:off x="428625" y="6286500"/>
            <a:ext cx="2824163" cy="333375"/>
          </a:xfrm>
          <a:prstGeom prst="rect">
            <a:avLst/>
          </a:prstGeom>
          <a:ln/>
        </p:spPr>
        <p:txBody>
          <a:bodyPr/>
          <a:lstStyle>
            <a:lvl1pPr>
              <a:defRPr/>
            </a:lvl1pPr>
          </a:lstStyle>
          <a:p>
            <a:pPr>
              <a:defRPr/>
            </a:pPr>
            <a:r>
              <a:rPr lang="en-AU" sz="800" dirty="0" smtClean="0">
                <a:solidFill>
                  <a:srgbClr val="000000"/>
                </a:solidFill>
                <a:cs typeface="+mn-cs"/>
              </a:rPr>
              <a:t>© Copyright </a:t>
            </a:r>
            <a:r>
              <a:rPr lang="en-AU" sz="800" dirty="0" err="1" smtClean="0">
                <a:solidFill>
                  <a:srgbClr val="000000"/>
                </a:solidFill>
                <a:cs typeface="+mn-cs"/>
              </a:rPr>
              <a:t>Opteon</a:t>
            </a:r>
            <a:r>
              <a:rPr lang="en-AU" sz="800" dirty="0" smtClean="0">
                <a:solidFill>
                  <a:srgbClr val="000000"/>
                </a:solidFill>
                <a:cs typeface="+mn-cs"/>
              </a:rPr>
              <a:t> Holdings 2010 All Rights Reserved</a:t>
            </a:r>
            <a:endParaRPr lang="en-AU" sz="800" dirty="0">
              <a:solidFill>
                <a:srgbClr val="000000"/>
              </a:solidFill>
              <a:cs typeface="+mn-cs"/>
            </a:endParaRPr>
          </a:p>
        </p:txBody>
      </p:sp>
      <p:sp>
        <p:nvSpPr>
          <p:cNvPr id="3" name="Content Placeholder 2"/>
          <p:cNvSpPr>
            <a:spLocks noGrp="1"/>
          </p:cNvSpPr>
          <p:nvPr>
            <p:ph idx="1"/>
          </p:nvPr>
        </p:nvSpPr>
        <p:spPr>
          <a:xfrm>
            <a:off x="457200" y="1600201"/>
            <a:ext cx="8229600" cy="390050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Title 17"/>
          <p:cNvSpPr>
            <a:spLocks noGrp="1"/>
          </p:cNvSpPr>
          <p:nvPr>
            <p:ph type="title"/>
          </p:nvPr>
        </p:nvSpPr>
        <p:spPr>
          <a:xfrm>
            <a:off x="457200" y="274638"/>
            <a:ext cx="8229600" cy="1143000"/>
          </a:xfrm>
          <a:prstGeom prst="rect">
            <a:avLst/>
          </a:prstGeom>
        </p:spPr>
        <p:txBody>
          <a:bodyPr/>
          <a:lstStyle>
            <a:lvl1pPr>
              <a:defRPr sz="4000" b="1" i="1" baseline="0"/>
            </a:lvl1pPr>
          </a:lstStyle>
          <a:p>
            <a:r>
              <a:rPr lang="en-US" dirty="0" smtClean="0"/>
              <a:t>Click to edit Master title style</a:t>
            </a:r>
            <a:endParaRPr lang="en-AU" dirty="0"/>
          </a:p>
        </p:txBody>
      </p:sp>
      <p:sp>
        <p:nvSpPr>
          <p:cNvPr id="8" name="Rectangle 6"/>
          <p:cNvSpPr>
            <a:spLocks noGrp="1" noChangeArrowheads="1"/>
          </p:cNvSpPr>
          <p:nvPr>
            <p:ph type="sldNum" sz="quarter" idx="10"/>
          </p:nvPr>
        </p:nvSpPr>
        <p:spPr>
          <a:xfrm>
            <a:off x="4643438" y="6286500"/>
            <a:ext cx="357187" cy="357188"/>
          </a:xfrm>
          <a:prstGeom prst="rect">
            <a:avLst/>
          </a:prstGeom>
        </p:spPr>
        <p:txBody>
          <a:bodyPr/>
          <a:lstStyle>
            <a:lvl1pPr>
              <a:defRPr sz="1000" baseline="0">
                <a:solidFill>
                  <a:srgbClr val="000000"/>
                </a:solidFill>
                <a:cs typeface="+mn-cs"/>
              </a:defRPr>
            </a:lvl1pPr>
          </a:lstStyle>
          <a:p>
            <a:pPr>
              <a:defRPr/>
            </a:pPr>
            <a:fld id="{804AECD8-9141-4DC0-B71D-503B0159B83F}" type="slidenum">
              <a:rPr lang="en-AU"/>
              <a:pPr>
                <a:defRPr/>
              </a:pPr>
              <a:t>‹#›</a:t>
            </a:fld>
            <a:endParaRPr lang="en-AU" dirty="0"/>
          </a:p>
        </p:txBody>
      </p:sp>
    </p:spTree>
  </p:cSld>
  <p:clrMapOvr>
    <a:masterClrMapping/>
  </p:clrMapOvr>
  <p:transition spd="slow" advClick="0" advTm="4000">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9" r:id="rId1"/>
  </p:sldLayoutIdLst>
  <p:transition spd="slow" advClick="0" advTm="4000">
    <p:fade/>
  </p:transition>
  <p:hf sldNum="0" hdr="0" ftr="0" dt="0"/>
  <p:txStyles>
    <p:titleStyle>
      <a:lvl1pPr algn="ctr" rtl="0" eaLnBrk="0" fontAlgn="base" hangingPunct="0">
        <a:spcBef>
          <a:spcPct val="0"/>
        </a:spcBef>
        <a:spcAft>
          <a:spcPct val="0"/>
        </a:spcAft>
        <a:defRPr sz="4400">
          <a:solidFill>
            <a:schemeClr val="tx2"/>
          </a:solidFill>
          <a:latin typeface="Georgia" pitchFamily="18" charset="0"/>
          <a:ea typeface="+mj-ea"/>
          <a:cs typeface="+mj-cs"/>
        </a:defRPr>
      </a:lvl1pPr>
      <a:lvl2pPr algn="ctr" rtl="0" eaLnBrk="0" fontAlgn="base" hangingPunct="0">
        <a:spcBef>
          <a:spcPct val="0"/>
        </a:spcBef>
        <a:spcAft>
          <a:spcPct val="0"/>
        </a:spcAft>
        <a:defRPr sz="4400">
          <a:solidFill>
            <a:schemeClr val="tx2"/>
          </a:solidFill>
          <a:latin typeface="Georgia" pitchFamily="18" charset="0"/>
        </a:defRPr>
      </a:lvl2pPr>
      <a:lvl3pPr algn="ctr" rtl="0" eaLnBrk="0" fontAlgn="base" hangingPunct="0">
        <a:spcBef>
          <a:spcPct val="0"/>
        </a:spcBef>
        <a:spcAft>
          <a:spcPct val="0"/>
        </a:spcAft>
        <a:defRPr sz="4400">
          <a:solidFill>
            <a:schemeClr val="tx2"/>
          </a:solidFill>
          <a:latin typeface="Georgia" pitchFamily="18" charset="0"/>
        </a:defRPr>
      </a:lvl3pPr>
      <a:lvl4pPr algn="ctr" rtl="0" eaLnBrk="0" fontAlgn="base" hangingPunct="0">
        <a:spcBef>
          <a:spcPct val="0"/>
        </a:spcBef>
        <a:spcAft>
          <a:spcPct val="0"/>
        </a:spcAft>
        <a:defRPr sz="4400">
          <a:solidFill>
            <a:schemeClr val="tx2"/>
          </a:solidFill>
          <a:latin typeface="Georgia" pitchFamily="18" charset="0"/>
        </a:defRPr>
      </a:lvl4pPr>
      <a:lvl5pPr algn="ctr" rtl="0" eaLnBrk="0" fontAlgn="base" hangingPunct="0">
        <a:spcBef>
          <a:spcPct val="0"/>
        </a:spcBef>
        <a:spcAft>
          <a:spcPct val="0"/>
        </a:spcAft>
        <a:defRPr sz="4400">
          <a:solidFill>
            <a:schemeClr val="tx2"/>
          </a:solidFill>
          <a:latin typeface="Georg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4000"/>
            <a:lum/>
          </a:blip>
          <a:srcRect/>
          <a:stretch>
            <a:fillRect l="-13000" r="-13000"/>
          </a:stretch>
        </a:blipFill>
        <a:effectLst/>
      </p:bgPr>
    </p:bg>
    <p:spTree>
      <p:nvGrpSpPr>
        <p:cNvPr id="1" name=""/>
        <p:cNvGrpSpPr/>
        <p:nvPr/>
      </p:nvGrpSpPr>
      <p:grpSpPr>
        <a:xfrm>
          <a:off x="0" y="0"/>
          <a:ext cx="0" cy="0"/>
          <a:chOff x="0" y="0"/>
          <a:chExt cx="0" cy="0"/>
        </a:xfrm>
      </p:grpSpPr>
      <p:sp>
        <p:nvSpPr>
          <p:cNvPr id="50177" name="Title 7"/>
          <p:cNvSpPr>
            <a:spLocks noGrp="1"/>
          </p:cNvSpPr>
          <p:nvPr>
            <p:ph type="title"/>
          </p:nvPr>
        </p:nvSpPr>
        <p:spPr bwMode="auto">
          <a:xfrm>
            <a:off x="539552" y="332656"/>
            <a:ext cx="7920880" cy="1143000"/>
          </a:xfrm>
          <a:noFill/>
          <a:ln>
            <a:miter lim="800000"/>
            <a:headEnd/>
            <a:tailEnd/>
          </a:ln>
        </p:spPr>
        <p:txBody>
          <a:bodyPr vert="horz" wrap="square" lIns="91440" tIns="45720" rIns="91440" bIns="45720" numCol="1" anchor="t" anchorCtr="0" compatLnSpc="1">
            <a:prstTxWarp prst="textNoShape">
              <a:avLst/>
            </a:prstTxWarp>
          </a:bodyPr>
          <a:lstStyle/>
          <a:p>
            <a:pPr marL="0" indent="0">
              <a:defRPr/>
            </a:pPr>
            <a:r>
              <a:rPr lang="en-AU" dirty="0" smtClean="0">
                <a:solidFill>
                  <a:schemeClr val="tx1"/>
                </a:solidFill>
              </a:rPr>
              <a:t>REGIONAL GROWTH</a:t>
            </a:r>
            <a:br>
              <a:rPr lang="en-AU" dirty="0" smtClean="0">
                <a:solidFill>
                  <a:schemeClr val="tx1"/>
                </a:solidFill>
              </a:rPr>
            </a:br>
            <a:r>
              <a:rPr lang="en-AU" dirty="0" smtClean="0">
                <a:solidFill>
                  <a:schemeClr val="tx1"/>
                </a:solidFill>
              </a:rPr>
              <a:t>Frankston and surrounds</a:t>
            </a:r>
            <a:br>
              <a:rPr lang="en-AU" dirty="0" smtClean="0">
                <a:solidFill>
                  <a:schemeClr val="tx1"/>
                </a:solidFill>
              </a:rPr>
            </a:br>
            <a:r>
              <a:rPr lang="en-AU" dirty="0" smtClean="0">
                <a:solidFill>
                  <a:schemeClr val="tx1"/>
                </a:solidFill>
              </a:rPr>
              <a:t/>
            </a:r>
            <a:br>
              <a:rPr lang="en-AU" dirty="0" smtClean="0">
                <a:solidFill>
                  <a:schemeClr val="tx1"/>
                </a:solidFill>
              </a:rPr>
            </a:br>
            <a:r>
              <a:rPr lang="en-AU" dirty="0" smtClean="0">
                <a:solidFill>
                  <a:schemeClr val="tx1"/>
                </a:solidFill>
              </a:rPr>
              <a:t>7 June 2013</a:t>
            </a:r>
            <a:br>
              <a:rPr lang="en-AU" dirty="0" smtClean="0">
                <a:solidFill>
                  <a:schemeClr val="tx1"/>
                </a:solidFill>
              </a:rPr>
            </a:br>
            <a:r>
              <a:rPr lang="en-AU" dirty="0" smtClean="0">
                <a:solidFill>
                  <a:schemeClr val="tx1"/>
                </a:solidFill>
              </a:rPr>
              <a:t>Urban Development Institute of Australia</a:t>
            </a:r>
            <a:br>
              <a:rPr lang="en-AU" dirty="0" smtClean="0">
                <a:solidFill>
                  <a:schemeClr val="tx1"/>
                </a:solidFill>
              </a:rPr>
            </a:br>
            <a:r>
              <a:rPr lang="en-AU" dirty="0" smtClean="0">
                <a:solidFill>
                  <a:schemeClr val="tx1"/>
                </a:solidFill>
              </a:rPr>
              <a:t/>
            </a:r>
            <a:br>
              <a:rPr lang="en-AU" dirty="0" smtClean="0">
                <a:solidFill>
                  <a:schemeClr val="tx1"/>
                </a:solidFill>
              </a:rPr>
            </a:br>
            <a:r>
              <a:rPr lang="en-AU" sz="3200" dirty="0" smtClean="0">
                <a:solidFill>
                  <a:schemeClr val="tx1"/>
                </a:solidFill>
              </a:rPr>
              <a:t>Presented by:</a:t>
            </a:r>
            <a:r>
              <a:rPr lang="en-AU" dirty="0" smtClean="0">
                <a:solidFill>
                  <a:schemeClr val="tx1"/>
                </a:solidFill>
              </a:rPr>
              <a:t/>
            </a:r>
            <a:br>
              <a:rPr lang="en-AU" dirty="0" smtClean="0">
                <a:solidFill>
                  <a:schemeClr val="tx1"/>
                </a:solidFill>
              </a:rPr>
            </a:br>
            <a:r>
              <a:rPr lang="en-AU" sz="2800" dirty="0" smtClean="0">
                <a:latin typeface="Helvetica" pitchFamily="34" charset="0"/>
              </a:rPr>
              <a:t>Mark Holland, </a:t>
            </a:r>
            <a:r>
              <a:rPr lang="en-AU" sz="2000" dirty="0" smtClean="0">
                <a:latin typeface="Helvetica" pitchFamily="34" charset="0"/>
              </a:rPr>
              <a:t>FAPI CPV SRV</a:t>
            </a:r>
            <a:br>
              <a:rPr lang="en-AU" sz="2000" dirty="0" smtClean="0">
                <a:latin typeface="Helvetica" pitchFamily="34" charset="0"/>
              </a:rPr>
            </a:br>
            <a:r>
              <a:rPr lang="en-AU" sz="2000" dirty="0" smtClean="0">
                <a:latin typeface="Helvetica" pitchFamily="34" charset="0"/>
              </a:rPr>
              <a:t>Head of Advisory</a:t>
            </a:r>
            <a:r>
              <a:rPr lang="en-AU" dirty="0" smtClean="0">
                <a:latin typeface="Helvetica" pitchFamily="34" charset="0"/>
              </a:rPr>
              <a:t/>
            </a:r>
            <a:br>
              <a:rPr lang="en-AU" dirty="0" smtClean="0">
                <a:latin typeface="Helvetica" pitchFamily="34" charset="0"/>
              </a:rPr>
            </a:br>
            <a:r>
              <a:rPr lang="en-AU" dirty="0" smtClean="0">
                <a:solidFill>
                  <a:schemeClr val="tx1"/>
                </a:solidFill>
              </a:rPr>
              <a:t/>
            </a:r>
            <a:br>
              <a:rPr lang="en-AU" dirty="0" smtClean="0">
                <a:solidFill>
                  <a:schemeClr val="tx1"/>
                </a:solidFill>
              </a:rPr>
            </a:br>
            <a:endParaRPr lang="en-AU" sz="2400" dirty="0" smtClean="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p:nvPr>
        </p:nvSpPr>
        <p:spPr bwMode="auto">
          <a:xfrm>
            <a:off x="457200" y="274638"/>
            <a:ext cx="8229600" cy="562074"/>
          </a:xfrm>
          <a:ln>
            <a:miter lim="800000"/>
            <a:headEnd/>
            <a:tailEnd/>
          </a:ln>
        </p:spPr>
        <p:txBody>
          <a:bodyPr vert="horz" wrap="square" lIns="91440" tIns="45720" rIns="91440" bIns="45720" numCol="1" anchor="t" anchorCtr="0" compatLnSpc="1">
            <a:prstTxWarp prst="textNoShape">
              <a:avLst/>
            </a:prstTxWarp>
          </a:bodyPr>
          <a:lstStyle/>
          <a:p>
            <a:r>
              <a:rPr lang="en-AU" dirty="0" smtClean="0"/>
              <a:t>EMPLOYMENT GROWTH</a:t>
            </a:r>
            <a:endParaRPr lang="en-AU" dirty="0"/>
          </a:p>
        </p:txBody>
      </p:sp>
      <p:graphicFrame>
        <p:nvGraphicFramePr>
          <p:cNvPr id="5" name="Chart 4"/>
          <p:cNvGraphicFramePr>
            <a:graphicFrameLocks/>
          </p:cNvGraphicFramePr>
          <p:nvPr/>
        </p:nvGraphicFramePr>
        <p:xfrm>
          <a:off x="0" y="836712"/>
          <a:ext cx="9143999" cy="5040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bwMode="auto">
          <a:xfrm>
            <a:off x="400050" y="620713"/>
            <a:ext cx="8229600" cy="504825"/>
          </a:xfrm>
          <a:noFill/>
          <a:ln>
            <a:miter lim="800000"/>
            <a:headEnd/>
            <a:tailEnd/>
          </a:ln>
        </p:spPr>
        <p:txBody>
          <a:bodyPr vert="horz" wrap="square" lIns="91440" tIns="45720" rIns="91440" bIns="45720" numCol="1" anchor="t" anchorCtr="0" compatLnSpc="1">
            <a:prstTxWarp prst="textNoShape">
              <a:avLst/>
            </a:prstTxWarp>
          </a:bodyPr>
          <a:lstStyle/>
          <a:p>
            <a:pPr algn="l"/>
            <a:r>
              <a:rPr lang="en-AU" sz="3600" dirty="0" smtClean="0">
                <a:solidFill>
                  <a:schemeClr val="tx1"/>
                </a:solidFill>
              </a:rPr>
              <a:t>Median House Prices</a:t>
            </a:r>
            <a:br>
              <a:rPr lang="en-AU" sz="3600" dirty="0" smtClean="0">
                <a:solidFill>
                  <a:schemeClr val="tx1"/>
                </a:solidFill>
              </a:rPr>
            </a:br>
            <a:r>
              <a:rPr lang="en-AU" sz="3600" dirty="0" smtClean="0">
                <a:solidFill>
                  <a:schemeClr val="tx1"/>
                </a:solidFill>
              </a:rPr>
              <a:t>	</a:t>
            </a:r>
            <a:r>
              <a:rPr lang="en-AU" sz="2400" b="0" dirty="0" smtClean="0">
                <a:solidFill>
                  <a:schemeClr val="tx1"/>
                </a:solidFill>
              </a:rPr>
              <a:t/>
            </a:r>
            <a:br>
              <a:rPr lang="en-AU" sz="2400" b="0" dirty="0" smtClean="0">
                <a:solidFill>
                  <a:schemeClr val="tx1"/>
                </a:solidFill>
              </a:rPr>
            </a:br>
            <a:endParaRPr lang="en-AU" sz="2400" b="0" dirty="0" smtClean="0">
              <a:solidFill>
                <a:schemeClr val="tx1"/>
              </a:solidFill>
            </a:endParaRPr>
          </a:p>
        </p:txBody>
      </p:sp>
      <p:graphicFrame>
        <p:nvGraphicFramePr>
          <p:cNvPr id="3" name="Table 2"/>
          <p:cNvGraphicFramePr>
            <a:graphicFrameLocks noGrp="1"/>
          </p:cNvGraphicFramePr>
          <p:nvPr/>
        </p:nvGraphicFramePr>
        <p:xfrm>
          <a:off x="323528" y="1556794"/>
          <a:ext cx="8424935" cy="4032446"/>
        </p:xfrm>
        <a:graphic>
          <a:graphicData uri="http://schemas.openxmlformats.org/drawingml/2006/table">
            <a:tbl>
              <a:tblPr/>
              <a:tblGrid>
                <a:gridCol w="1851447"/>
                <a:gridCol w="1006406"/>
                <a:gridCol w="1210236"/>
                <a:gridCol w="1104074"/>
                <a:gridCol w="1006406"/>
                <a:gridCol w="1210236"/>
                <a:gridCol w="1036130"/>
              </a:tblGrid>
              <a:tr h="366586">
                <a:tc>
                  <a:txBody>
                    <a:bodyPr/>
                    <a:lstStyle/>
                    <a:p>
                      <a:pPr algn="l" fontAlgn="b"/>
                      <a:r>
                        <a:rPr lang="en-AU" sz="1400" b="0" i="0" u="none" strike="noStrike" dirty="0">
                          <a:solidFill>
                            <a:srgbClr val="000000"/>
                          </a:solidFill>
                          <a:latin typeface="Calibri"/>
                        </a:rPr>
                        <a:t> </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1" i="0" u="none" strike="noStrike">
                          <a:solidFill>
                            <a:srgbClr val="000000"/>
                          </a:solidFill>
                          <a:latin typeface="Calibri"/>
                        </a:rPr>
                        <a:t>2006</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AU" sz="1400" b="1" i="0" u="none" strike="noStrike">
                          <a:solidFill>
                            <a:srgbClr val="000000"/>
                          </a:solidFill>
                          <a:latin typeface="Calibri"/>
                        </a:rPr>
                        <a:t>2008</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AU" sz="1400" b="1" i="0" u="none" strike="noStrike">
                          <a:solidFill>
                            <a:srgbClr val="000000"/>
                          </a:solidFill>
                          <a:latin typeface="Calibri"/>
                        </a:rPr>
                        <a:t>2010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AU" sz="1400" b="1" i="0" u="none" strike="noStrike">
                          <a:solidFill>
                            <a:srgbClr val="000000"/>
                          </a:solidFill>
                          <a:latin typeface="Calibri"/>
                        </a:rPr>
                        <a:t>2012</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AU" sz="1400" b="1" i="0" u="none" strike="noStrike">
                          <a:solidFill>
                            <a:srgbClr val="000000"/>
                          </a:solidFill>
                          <a:latin typeface="Calibri"/>
                        </a:rPr>
                        <a:t>2013*</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AU" sz="1400" b="1" i="0" u="none" strike="noStrike">
                          <a:solidFill>
                            <a:srgbClr val="000000"/>
                          </a:solidFill>
                          <a:latin typeface="Calibri"/>
                        </a:rPr>
                        <a:t>% Change</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66586">
                <a:tc>
                  <a:txBody>
                    <a:bodyPr/>
                    <a:lstStyle/>
                    <a:p>
                      <a:pPr algn="l" fontAlgn="b"/>
                      <a:r>
                        <a:rPr lang="en-AU" sz="1400" b="1" i="0" u="none" strike="noStrike">
                          <a:solidFill>
                            <a:srgbClr val="000000"/>
                          </a:solidFill>
                          <a:latin typeface="Calibri"/>
                        </a:rPr>
                        <a:t>Melbourne Metro</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$375,000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$451,000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$559,000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$535,000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$545,000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45%</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66586">
                <a:tc>
                  <a:txBody>
                    <a:bodyPr/>
                    <a:lstStyle/>
                    <a:p>
                      <a:pPr algn="l" fontAlgn="b"/>
                      <a:r>
                        <a:rPr lang="en-AU" sz="1400" b="1" i="0" u="none" strike="noStrike">
                          <a:solidFill>
                            <a:srgbClr val="000000"/>
                          </a:solidFill>
                          <a:latin typeface="Calibri"/>
                        </a:rPr>
                        <a:t>Mordialloc</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$385,000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$540,000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$610,000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$642,500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$655,500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70%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586">
                <a:tc>
                  <a:txBody>
                    <a:bodyPr/>
                    <a:lstStyle/>
                    <a:p>
                      <a:pPr algn="l" fontAlgn="b"/>
                      <a:r>
                        <a:rPr lang="en-AU" sz="1400" b="1" i="0" u="none" strike="noStrike">
                          <a:solidFill>
                            <a:srgbClr val="000000"/>
                          </a:solidFill>
                          <a:latin typeface="Calibri"/>
                        </a:rPr>
                        <a:t>Cranbourne</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$220,000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$266,000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$305,000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$315,000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$316,250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44%</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66586">
                <a:tc>
                  <a:txBody>
                    <a:bodyPr/>
                    <a:lstStyle/>
                    <a:p>
                      <a:pPr algn="l" fontAlgn="b"/>
                      <a:r>
                        <a:rPr lang="en-AU" sz="1400" b="1" i="0" u="none" strike="noStrike">
                          <a:solidFill>
                            <a:srgbClr val="000000"/>
                          </a:solidFill>
                          <a:latin typeface="Calibri"/>
                        </a:rPr>
                        <a:t>Frankston</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$237,500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$300,000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$349,000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$345,000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$360,000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52%</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586">
                <a:tc>
                  <a:txBody>
                    <a:bodyPr/>
                    <a:lstStyle/>
                    <a:p>
                      <a:pPr algn="l" fontAlgn="b"/>
                      <a:r>
                        <a:rPr lang="en-AU" sz="1400" b="1" i="0" u="none" strike="noStrike">
                          <a:solidFill>
                            <a:srgbClr val="000000"/>
                          </a:solidFill>
                          <a:latin typeface="Calibri"/>
                        </a:rPr>
                        <a:t>Carrum Downs</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$172,500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$230,000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$260,600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$253,000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$316,000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83%</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66586">
                <a:tc>
                  <a:txBody>
                    <a:bodyPr/>
                    <a:lstStyle/>
                    <a:p>
                      <a:pPr algn="l" fontAlgn="b"/>
                      <a:r>
                        <a:rPr lang="en-AU" sz="1400" b="1" i="0" u="none" strike="noStrike">
                          <a:solidFill>
                            <a:srgbClr val="000000"/>
                          </a:solidFill>
                          <a:latin typeface="Calibri"/>
                        </a:rPr>
                        <a:t>Seaford</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$237,500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$300,000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$349,000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dirty="0">
                          <a:solidFill>
                            <a:srgbClr val="000000"/>
                          </a:solidFill>
                          <a:latin typeface="Calibri"/>
                        </a:rPr>
                        <a:t>$345,000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$407,250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71%</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586">
                <a:tc>
                  <a:txBody>
                    <a:bodyPr/>
                    <a:lstStyle/>
                    <a:p>
                      <a:pPr algn="l" fontAlgn="b"/>
                      <a:r>
                        <a:rPr lang="en-AU" sz="1400" b="1" i="0" u="none" strike="noStrike">
                          <a:solidFill>
                            <a:srgbClr val="000000"/>
                          </a:solidFill>
                          <a:latin typeface="Calibri"/>
                        </a:rPr>
                        <a:t>Langwarrin</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$265,000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$324,475</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$372,000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$380,000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$430,000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62%</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66586">
                <a:tc>
                  <a:txBody>
                    <a:bodyPr/>
                    <a:lstStyle/>
                    <a:p>
                      <a:pPr algn="l" fontAlgn="b"/>
                      <a:r>
                        <a:rPr lang="en-AU" sz="1400" b="1" i="0" u="none" strike="noStrike">
                          <a:solidFill>
                            <a:srgbClr val="000000"/>
                          </a:solidFill>
                          <a:latin typeface="Calibri"/>
                        </a:rPr>
                        <a:t>Mornington</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$325,000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$385,000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$470,000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$500,000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$520,000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60%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586">
                <a:tc>
                  <a:txBody>
                    <a:bodyPr/>
                    <a:lstStyle/>
                    <a:p>
                      <a:pPr algn="l" fontAlgn="b"/>
                      <a:r>
                        <a:rPr lang="en-AU" sz="1400" b="1" i="0" u="none" strike="noStrike">
                          <a:solidFill>
                            <a:srgbClr val="000000"/>
                          </a:solidFill>
                          <a:latin typeface="Calibri"/>
                        </a:rPr>
                        <a:t>Baxter</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$220,000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$250,000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$304,000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$312,500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$329,000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AU" sz="1400" b="0" i="0" u="none" strike="noStrike">
                          <a:solidFill>
                            <a:srgbClr val="000000"/>
                          </a:solidFill>
                          <a:latin typeface="Calibri"/>
                        </a:rPr>
                        <a:t>50%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66586">
                <a:tc>
                  <a:txBody>
                    <a:bodyPr/>
                    <a:lstStyle/>
                    <a:p>
                      <a:pPr algn="l" fontAlgn="b"/>
                      <a:r>
                        <a:rPr lang="en-AU" sz="1400" b="1" i="0" u="none" strike="noStrike">
                          <a:solidFill>
                            <a:srgbClr val="000000"/>
                          </a:solidFill>
                          <a:latin typeface="Calibri"/>
                        </a:rPr>
                        <a:t>Hastings</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$213,000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$272,500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$317,000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$349,000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a:solidFill>
                            <a:srgbClr val="000000"/>
                          </a:solidFill>
                          <a:latin typeface="Calibri"/>
                        </a:rPr>
                        <a:t>$327,000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0" i="0" u="none" strike="noStrike" dirty="0">
                          <a:solidFill>
                            <a:srgbClr val="000000"/>
                          </a:solidFill>
                          <a:latin typeface="Calibri"/>
                        </a:rPr>
                        <a:t>54%</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bwMode="auto">
          <a:xfrm>
            <a:off x="400050" y="620713"/>
            <a:ext cx="8229600" cy="504825"/>
          </a:xfrm>
          <a:noFill/>
          <a:ln>
            <a:miter lim="800000"/>
            <a:headEnd/>
            <a:tailEnd/>
          </a:ln>
        </p:spPr>
        <p:txBody>
          <a:bodyPr vert="horz" wrap="square" lIns="91440" tIns="45720" rIns="91440" bIns="45720" numCol="1" anchor="t" anchorCtr="0" compatLnSpc="1">
            <a:prstTxWarp prst="textNoShape">
              <a:avLst/>
            </a:prstTxWarp>
          </a:bodyPr>
          <a:lstStyle/>
          <a:p>
            <a:r>
              <a:rPr lang="en-AU" sz="4800" dirty="0" smtClean="0">
                <a:solidFill>
                  <a:schemeClr val="tx1"/>
                </a:solidFill>
              </a:rPr>
              <a:t>The future for Frankston?</a:t>
            </a:r>
            <a:br>
              <a:rPr lang="en-AU" sz="4800" dirty="0" smtClean="0">
                <a:solidFill>
                  <a:schemeClr val="tx1"/>
                </a:solidFill>
              </a:rPr>
            </a:br>
            <a:r>
              <a:rPr lang="en-AU" sz="4800" dirty="0" smtClean="0">
                <a:solidFill>
                  <a:schemeClr val="tx1"/>
                </a:solidFill>
              </a:rPr>
              <a:t/>
            </a:r>
            <a:br>
              <a:rPr lang="en-AU" sz="4800" dirty="0" smtClean="0">
                <a:solidFill>
                  <a:schemeClr val="tx1"/>
                </a:solidFill>
              </a:rPr>
            </a:br>
            <a:r>
              <a:rPr lang="en-AU" sz="4800" dirty="0" smtClean="0">
                <a:solidFill>
                  <a:schemeClr val="tx1"/>
                </a:solidFill>
              </a:rPr>
              <a:t/>
            </a:r>
            <a:br>
              <a:rPr lang="en-AU" sz="4800" dirty="0" smtClean="0">
                <a:solidFill>
                  <a:schemeClr val="tx1"/>
                </a:solidFill>
              </a:rPr>
            </a:br>
            <a:r>
              <a:rPr lang="en-AU" sz="4800" dirty="0" smtClean="0">
                <a:solidFill>
                  <a:schemeClr val="tx1"/>
                </a:solidFill>
              </a:rPr>
              <a:t/>
            </a:r>
            <a:br>
              <a:rPr lang="en-AU" sz="4800" dirty="0" smtClean="0">
                <a:solidFill>
                  <a:schemeClr val="tx1"/>
                </a:solidFill>
              </a:rPr>
            </a:br>
            <a:r>
              <a:rPr lang="en-AU" sz="4800" dirty="0" smtClean="0">
                <a:solidFill>
                  <a:schemeClr val="tx1"/>
                </a:solidFill>
              </a:rPr>
              <a:t/>
            </a:r>
            <a:br>
              <a:rPr lang="en-AU" sz="4800" dirty="0" smtClean="0">
                <a:solidFill>
                  <a:schemeClr val="tx1"/>
                </a:solidFill>
              </a:rPr>
            </a:br>
            <a:endParaRPr lang="en-AU" sz="4800" dirty="0" smtClean="0">
              <a:solidFill>
                <a:schemeClr val="tx1"/>
              </a:solidFill>
            </a:endParaRPr>
          </a:p>
        </p:txBody>
      </p:sp>
      <p:sp>
        <p:nvSpPr>
          <p:cNvPr id="3" name="TextBox 2"/>
          <p:cNvSpPr txBox="1"/>
          <p:nvPr/>
        </p:nvSpPr>
        <p:spPr>
          <a:xfrm>
            <a:off x="971600" y="2204864"/>
            <a:ext cx="7416824" cy="3631763"/>
          </a:xfrm>
          <a:prstGeom prst="rect">
            <a:avLst/>
          </a:prstGeom>
          <a:noFill/>
        </p:spPr>
        <p:txBody>
          <a:bodyPr wrap="square" rtlCol="0">
            <a:spAutoFit/>
          </a:bodyPr>
          <a:lstStyle/>
          <a:p>
            <a:r>
              <a:rPr lang="en-AU" sz="2400" dirty="0" smtClean="0"/>
              <a:t>Recent commitments by State government</a:t>
            </a:r>
          </a:p>
          <a:p>
            <a:endParaRPr lang="en-AU" sz="2400" dirty="0" smtClean="0"/>
          </a:p>
          <a:p>
            <a:r>
              <a:rPr lang="en-AU" sz="2400" dirty="0" smtClean="0"/>
              <a:t>Some key initiatives:</a:t>
            </a:r>
          </a:p>
          <a:p>
            <a:endParaRPr lang="en-AU" sz="2400" dirty="0" smtClean="0"/>
          </a:p>
          <a:p>
            <a:pPr>
              <a:buFont typeface="Wingdings" pitchFamily="2" charset="2"/>
              <a:buChar char="§"/>
            </a:pPr>
            <a:endParaRPr lang="en-AU" dirty="0" smtClean="0"/>
          </a:p>
          <a:p>
            <a:endParaRPr lang="en-AU" sz="2000" dirty="0" smtClean="0"/>
          </a:p>
          <a:p>
            <a:endParaRPr lang="en-AU" sz="2000" dirty="0" smtClean="0"/>
          </a:p>
          <a:p>
            <a:endParaRPr lang="en-AU" sz="2000" dirty="0" smtClean="0"/>
          </a:p>
          <a:p>
            <a:endParaRPr lang="en-AU" sz="2000" dirty="0" smtClean="0"/>
          </a:p>
          <a:p>
            <a:endParaRPr lang="en-AU" dirty="0" smtClean="0"/>
          </a:p>
          <a:p>
            <a:endParaRPr lang="en-AU" dirty="0" smtClean="0"/>
          </a:p>
        </p:txBody>
      </p:sp>
      <p:graphicFrame>
        <p:nvGraphicFramePr>
          <p:cNvPr id="4" name="Table 3"/>
          <p:cNvGraphicFramePr>
            <a:graphicFrameLocks noGrp="1"/>
          </p:cNvGraphicFramePr>
          <p:nvPr/>
        </p:nvGraphicFramePr>
        <p:xfrm>
          <a:off x="1187624" y="3501008"/>
          <a:ext cx="6096000" cy="2103120"/>
        </p:xfrm>
        <a:graphic>
          <a:graphicData uri="http://schemas.openxmlformats.org/drawingml/2006/table">
            <a:tbl>
              <a:tblPr firstRow="1" bandRow="1">
                <a:tableStyleId>{5C22544A-7EE6-4342-B048-85BDC9FD1C3A}</a:tableStyleId>
              </a:tblPr>
              <a:tblGrid>
                <a:gridCol w="3048000"/>
                <a:gridCol w="3048000"/>
              </a:tblGrid>
              <a:tr h="365760">
                <a:tc>
                  <a:txBody>
                    <a:bodyPr/>
                    <a:lstStyle/>
                    <a:p>
                      <a:r>
                        <a:rPr lang="en-AU" dirty="0" smtClean="0"/>
                        <a:t>Project</a:t>
                      </a:r>
                      <a:endParaRPr lang="en-AU" dirty="0"/>
                    </a:p>
                  </a:txBody>
                  <a:tcPr/>
                </a:tc>
                <a:tc>
                  <a:txBody>
                    <a:bodyPr/>
                    <a:lstStyle/>
                    <a:p>
                      <a:r>
                        <a:rPr lang="en-AU" dirty="0" smtClean="0"/>
                        <a:t>Cost</a:t>
                      </a:r>
                      <a:endParaRPr lang="en-AU" dirty="0"/>
                    </a:p>
                  </a:txBody>
                  <a:tcPr/>
                </a:tc>
              </a:tr>
              <a:tr h="340714">
                <a:tc>
                  <a:txBody>
                    <a:bodyPr/>
                    <a:lstStyle/>
                    <a:p>
                      <a:r>
                        <a:rPr lang="en-AU" sz="1800" dirty="0" smtClean="0"/>
                        <a:t>Frankston  rail-line </a:t>
                      </a:r>
                      <a:endParaRPr lang="en-AU" dirty="0"/>
                    </a:p>
                  </a:txBody>
                  <a:tcPr/>
                </a:tc>
                <a:tc>
                  <a:txBody>
                    <a:bodyPr/>
                    <a:lstStyle/>
                    <a:p>
                      <a:r>
                        <a:rPr lang="en-AU" sz="1800" b="1" dirty="0" smtClean="0"/>
                        <a:t>$100M</a:t>
                      </a:r>
                      <a:endParaRPr lang="en-AU" dirty="0"/>
                    </a:p>
                  </a:txBody>
                  <a:tcPr/>
                </a:tc>
              </a:tr>
              <a:tr h="596249">
                <a:tc>
                  <a:txBody>
                    <a:bodyPr/>
                    <a:lstStyle/>
                    <a:p>
                      <a:r>
                        <a:rPr lang="en-AU" sz="1800" dirty="0" smtClean="0"/>
                        <a:t>Frankston transit interchange </a:t>
                      </a:r>
                      <a:endParaRPr lang="en-AU" dirty="0"/>
                    </a:p>
                  </a:txBody>
                  <a:tcPr/>
                </a:tc>
                <a:tc>
                  <a:txBody>
                    <a:bodyPr/>
                    <a:lstStyle/>
                    <a:p>
                      <a:r>
                        <a:rPr lang="en-AU" sz="1800" b="1" dirty="0" smtClean="0"/>
                        <a:t>$13.8M</a:t>
                      </a:r>
                      <a:endParaRPr lang="en-AU" dirty="0"/>
                    </a:p>
                  </a:txBody>
                  <a:tcPr/>
                </a:tc>
              </a:tr>
              <a:tr h="340714">
                <a:tc>
                  <a:txBody>
                    <a:bodyPr/>
                    <a:lstStyle/>
                    <a:p>
                      <a:r>
                        <a:rPr lang="en-AU" sz="1800" dirty="0" smtClean="0"/>
                        <a:t>Peninsula Link </a:t>
                      </a:r>
                      <a:endParaRPr lang="en-AU" dirty="0"/>
                    </a:p>
                  </a:txBody>
                  <a:tcPr/>
                </a:tc>
                <a:tc>
                  <a:txBody>
                    <a:bodyPr/>
                    <a:lstStyle/>
                    <a:p>
                      <a:r>
                        <a:rPr lang="en-AU" sz="1800" b="1" dirty="0" smtClean="0"/>
                        <a:t>$730M</a:t>
                      </a:r>
                      <a:endParaRPr lang="en-AU" dirty="0"/>
                    </a:p>
                  </a:txBody>
                  <a:tcPr/>
                </a:tc>
              </a:tr>
              <a:tr h="340714">
                <a:tc>
                  <a:txBody>
                    <a:bodyPr/>
                    <a:lstStyle/>
                    <a:p>
                      <a:r>
                        <a:rPr lang="en-AU" sz="1800" b="1" dirty="0" smtClean="0"/>
                        <a:t> </a:t>
                      </a:r>
                      <a:r>
                        <a:rPr lang="en-AU" sz="1800" dirty="0" smtClean="0"/>
                        <a:t>Eastlink</a:t>
                      </a:r>
                      <a:endParaRPr lang="en-AU" dirty="0"/>
                    </a:p>
                  </a:txBody>
                  <a:tcPr/>
                </a:tc>
                <a:tc>
                  <a:txBody>
                    <a:bodyPr/>
                    <a:lstStyle/>
                    <a:p>
                      <a:r>
                        <a:rPr lang="en-AU" sz="1800" b="1" dirty="0" smtClean="0"/>
                        <a:t>$2.5B</a:t>
                      </a:r>
                      <a:r>
                        <a:rPr lang="en-AU" sz="1800" dirty="0" smtClean="0"/>
                        <a:t> </a:t>
                      </a:r>
                      <a:endParaRPr lang="en-AU" dirty="0"/>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16832"/>
            <a:ext cx="8229600" cy="3900501"/>
          </a:xfrm>
        </p:spPr>
        <p:txBody>
          <a:bodyPr/>
          <a:lstStyle/>
          <a:p>
            <a:r>
              <a:rPr lang="en-AU" dirty="0" smtClean="0"/>
              <a:t>Residential - $197M</a:t>
            </a:r>
          </a:p>
          <a:p>
            <a:r>
              <a:rPr lang="en-AU" dirty="0" smtClean="0"/>
              <a:t>Commercial - $127M</a:t>
            </a:r>
          </a:p>
          <a:p>
            <a:r>
              <a:rPr lang="en-AU" dirty="0" smtClean="0"/>
              <a:t>Industrial - $84M</a:t>
            </a:r>
          </a:p>
          <a:p>
            <a:r>
              <a:rPr lang="en-AU" dirty="0" smtClean="0"/>
              <a:t>Council facilities - $51M</a:t>
            </a:r>
          </a:p>
          <a:p>
            <a:r>
              <a:rPr lang="en-AU" dirty="0" smtClean="0"/>
              <a:t>Council parks and recreation - $35M</a:t>
            </a:r>
          </a:p>
          <a:p>
            <a:r>
              <a:rPr lang="en-AU" dirty="0" smtClean="0"/>
              <a:t>Foreshore - $22M</a:t>
            </a:r>
          </a:p>
        </p:txBody>
      </p:sp>
      <p:sp>
        <p:nvSpPr>
          <p:cNvPr id="3" name="Title 2"/>
          <p:cNvSpPr>
            <a:spLocks noGrp="1"/>
          </p:cNvSpPr>
          <p:nvPr>
            <p:ph type="title"/>
          </p:nvPr>
        </p:nvSpPr>
        <p:spPr/>
        <p:txBody>
          <a:bodyPr/>
          <a:lstStyle/>
          <a:p>
            <a:r>
              <a:rPr lang="en-AU" dirty="0" smtClean="0"/>
              <a:t>Investment in Frankston </a:t>
            </a:r>
            <a:br>
              <a:rPr lang="en-AU" dirty="0" smtClean="0"/>
            </a:br>
            <a:r>
              <a:rPr lang="en-AU" dirty="0" smtClean="0"/>
              <a:t>2007 - 2013</a:t>
            </a:r>
            <a:endParaRPr lang="en-AU" dirty="0"/>
          </a:p>
        </p:txBody>
      </p:sp>
    </p:spTree>
  </p:cSld>
  <p:clrMapOvr>
    <a:masterClrMapping/>
  </p:clrMapOvr>
  <p:transition spd="slow" advClick="0" advTm="4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bwMode="auto">
          <a:xfrm>
            <a:off x="395536" y="260648"/>
            <a:ext cx="8229600" cy="1143000"/>
          </a:xfrm>
          <a:ln>
            <a:miter lim="800000"/>
            <a:headEnd/>
            <a:tailEnd/>
          </a:ln>
        </p:spPr>
        <p:txBody>
          <a:bodyPr vert="horz" wrap="square" lIns="91440" tIns="45720" rIns="91440" bIns="45720" numCol="1" anchor="t" anchorCtr="0" compatLnSpc="1">
            <a:prstTxWarp prst="textNoShape">
              <a:avLst/>
            </a:prstTxWarp>
          </a:bodyPr>
          <a:lstStyle/>
          <a:p>
            <a:pPr algn="l" eaLnBrk="1" hangingPunct="1">
              <a:defRPr/>
            </a:pPr>
            <a:r>
              <a:rPr lang="en-AU" dirty="0" smtClean="0">
                <a:latin typeface="+mj-lt"/>
              </a:rPr>
              <a:t>Current projects</a:t>
            </a:r>
          </a:p>
        </p:txBody>
      </p:sp>
      <p:sp>
        <p:nvSpPr>
          <p:cNvPr id="140290" name="Content Placeholder 1"/>
          <p:cNvSpPr>
            <a:spLocks noGrp="1"/>
          </p:cNvSpPr>
          <p:nvPr>
            <p:ph idx="1"/>
          </p:nvPr>
        </p:nvSpPr>
        <p:spPr bwMode="auto">
          <a:xfrm>
            <a:off x="395288" y="1196752"/>
            <a:ext cx="8424862" cy="4824535"/>
          </a:xfrm>
          <a:noFill/>
          <a:ln>
            <a:miter lim="800000"/>
            <a:headEnd/>
            <a:tailEnd/>
          </a:ln>
        </p:spPr>
        <p:txBody>
          <a:bodyPr vert="horz" wrap="square" lIns="91440" tIns="45720" rIns="91440" bIns="45720" numCol="1" anchor="t" anchorCtr="0" compatLnSpc="1">
            <a:prstTxWarp prst="textNoShape">
              <a:avLst/>
            </a:prstTxWarp>
          </a:bodyPr>
          <a:lstStyle/>
          <a:p>
            <a:r>
              <a:rPr lang="en-AU" sz="2600" dirty="0" smtClean="0"/>
              <a:t>Frankston Regional Aquatic Health and Wellbeing Centre - $46.35M</a:t>
            </a:r>
          </a:p>
          <a:p>
            <a:r>
              <a:rPr lang="en-AU" sz="2600" dirty="0" smtClean="0"/>
              <a:t>Trade Training Centre at Chisholm Institute - $19M</a:t>
            </a:r>
          </a:p>
          <a:p>
            <a:r>
              <a:rPr lang="en-AU" sz="2600" dirty="0" smtClean="0"/>
              <a:t>Redevelopment of the former Peninsula Centre into ‘Peninsula on the Bay’ incorporating Quest accommodation, restaurants and café’s</a:t>
            </a:r>
          </a:p>
          <a:p>
            <a:r>
              <a:rPr lang="en-AU" sz="2600" dirty="0" smtClean="0"/>
              <a:t>South East Water HQ - $80M</a:t>
            </a:r>
          </a:p>
          <a:p>
            <a:r>
              <a:rPr lang="en-AU" sz="2600" dirty="0" smtClean="0"/>
              <a:t>Hospitals </a:t>
            </a:r>
          </a:p>
          <a:p>
            <a:pPr>
              <a:buFontTx/>
              <a:buChar char="-"/>
            </a:pPr>
            <a:r>
              <a:rPr lang="en-AU" sz="2600" dirty="0" smtClean="0"/>
              <a:t>Frankston Stage 3 - $36M</a:t>
            </a:r>
          </a:p>
          <a:p>
            <a:pPr>
              <a:buNone/>
            </a:pPr>
            <a:r>
              <a:rPr lang="en-AU" sz="2600" dirty="0" smtClean="0"/>
              <a:t>- 	Frankston Private - $25M</a:t>
            </a:r>
          </a:p>
          <a:p>
            <a:pPr>
              <a:buFontTx/>
              <a:buChar char="-"/>
            </a:pPr>
            <a:endParaRPr lang="en-AU" sz="2800" dirty="0" smtClean="0"/>
          </a:p>
          <a:p>
            <a:pPr>
              <a:buNone/>
            </a:pPr>
            <a:r>
              <a:rPr lang="en-AU" sz="2800" dirty="0" smtClean="0"/>
              <a:t>				</a:t>
            </a:r>
          </a:p>
          <a:p>
            <a:pPr>
              <a:buNone/>
            </a:pPr>
            <a:endParaRPr lang="en-AU" sz="2800" dirty="0" smtClean="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95536" y="1700808"/>
            <a:ext cx="8352928" cy="4032448"/>
          </a:xfrm>
          <a:prstGeom prst="rect">
            <a:avLst/>
          </a:prstGeom>
          <a:noFill/>
          <a:ln w="9525">
            <a:noFill/>
            <a:miter lim="800000"/>
            <a:headEnd/>
            <a:tailEnd/>
          </a:ln>
        </p:spPr>
      </p:pic>
      <p:sp>
        <p:nvSpPr>
          <p:cNvPr id="8" name="TextBox 7"/>
          <p:cNvSpPr txBox="1"/>
          <p:nvPr/>
        </p:nvSpPr>
        <p:spPr>
          <a:xfrm>
            <a:off x="251520" y="548680"/>
            <a:ext cx="8568952" cy="1077218"/>
          </a:xfrm>
          <a:prstGeom prst="rect">
            <a:avLst/>
          </a:prstGeom>
          <a:noFill/>
        </p:spPr>
        <p:txBody>
          <a:bodyPr wrap="square" rtlCol="0">
            <a:spAutoFit/>
          </a:bodyPr>
          <a:lstStyle/>
          <a:p>
            <a:pPr algn="ctr"/>
            <a:r>
              <a:rPr lang="en-AU" sz="3200" b="1" i="1" dirty="0" smtClean="0">
                <a:latin typeface="+mj-lt"/>
              </a:rPr>
              <a:t>Planned Frankston Yacht Club Redevelopment</a:t>
            </a:r>
            <a:endParaRPr lang="en-AU" sz="3200" b="1" i="1" dirty="0">
              <a:latin typeface="+mj-lt"/>
            </a:endParaRPr>
          </a:p>
        </p:txBody>
      </p:sp>
    </p:spTree>
  </p:cSld>
  <p:clrMapOvr>
    <a:masterClrMapping/>
  </p:clrMapOvr>
  <p:transition spd="slow" advClick="0" advTm="4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lstStyle/>
          <a:p>
            <a:r>
              <a:rPr lang="en-AU" dirty="0" smtClean="0"/>
              <a:t>Frankston Aquatic Centre </a:t>
            </a:r>
            <a:endParaRPr lang="en-AU" dirty="0"/>
          </a:p>
        </p:txBody>
      </p:sp>
      <p:pic>
        <p:nvPicPr>
          <p:cNvPr id="2050" name="Picture 2"/>
          <p:cNvPicPr>
            <a:picLocks noChangeAspect="1" noChangeArrowheads="1"/>
          </p:cNvPicPr>
          <p:nvPr/>
        </p:nvPicPr>
        <p:blipFill>
          <a:blip r:embed="rId3" cstate="print"/>
          <a:srcRect l="10909" t="35280" r="58916" b="29440"/>
          <a:stretch>
            <a:fillRect/>
          </a:stretch>
        </p:blipFill>
        <p:spPr bwMode="auto">
          <a:xfrm>
            <a:off x="395536" y="1124744"/>
            <a:ext cx="8280920" cy="4392488"/>
          </a:xfrm>
          <a:prstGeom prst="rect">
            <a:avLst/>
          </a:prstGeom>
          <a:noFill/>
          <a:ln w="9525">
            <a:noFill/>
            <a:miter lim="800000"/>
            <a:headEnd/>
            <a:tailEnd/>
          </a:ln>
        </p:spPr>
      </p:pic>
    </p:spTree>
  </p:cSld>
  <p:clrMapOvr>
    <a:masterClrMapping/>
  </p:clrMapOvr>
  <p:transition spd="slow" advClick="0" advTm="4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Quest apartments - $25M</a:t>
            </a:r>
            <a:br>
              <a:rPr lang="en-AU" dirty="0" smtClean="0"/>
            </a:br>
            <a:r>
              <a:rPr lang="en-AU" sz="2000" dirty="0" smtClean="0"/>
              <a:t>Redevelopment of Peninsula Centre by Asia Pacific</a:t>
            </a:r>
            <a:endParaRPr lang="en-AU" sz="2000" dirty="0"/>
          </a:p>
        </p:txBody>
      </p:sp>
      <p:pic>
        <p:nvPicPr>
          <p:cNvPr id="3075" name="Picture 3"/>
          <p:cNvPicPr>
            <a:picLocks noGrp="1" noChangeAspect="1" noChangeArrowheads="1"/>
          </p:cNvPicPr>
          <p:nvPr>
            <p:ph idx="1"/>
          </p:nvPr>
        </p:nvPicPr>
        <p:blipFill>
          <a:blip r:embed="rId3" cstate="print"/>
          <a:srcRect/>
          <a:stretch>
            <a:fillRect/>
          </a:stretch>
        </p:blipFill>
        <p:spPr bwMode="auto">
          <a:xfrm>
            <a:off x="2771800" y="1340768"/>
            <a:ext cx="3735135" cy="4392488"/>
          </a:xfrm>
          <a:prstGeom prst="rect">
            <a:avLst/>
          </a:prstGeom>
          <a:noFill/>
          <a:ln w="9525">
            <a:noFill/>
            <a:miter lim="800000"/>
            <a:headEnd/>
            <a:tailEnd/>
          </a:ln>
        </p:spPr>
      </p:pic>
    </p:spTree>
  </p:cSld>
  <p:clrMapOvr>
    <a:masterClrMapping/>
  </p:clrMapOvr>
  <p:transition spd="slow" advClick="0" advTm="4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962" name="Picture 3" descr="frankston logo"/>
          <p:cNvPicPr>
            <a:picLocks noGrp="1" noChangeAspect="1" noChangeArrowheads="1"/>
          </p:cNvPicPr>
          <p:nvPr>
            <p:ph idx="1"/>
          </p:nvPr>
        </p:nvPicPr>
        <p:blipFill>
          <a:blip r:embed="rId3" cstate="print"/>
          <a:srcRect/>
          <a:stretch>
            <a:fillRect/>
          </a:stretch>
        </p:blipFill>
        <p:spPr bwMode="auto">
          <a:xfrm>
            <a:off x="827088" y="1484313"/>
            <a:ext cx="2449512" cy="2509837"/>
          </a:xfrm>
          <a:noFill/>
          <a:ln>
            <a:miter lim="800000"/>
            <a:headEnd/>
            <a:tailEnd/>
          </a:ln>
        </p:spPr>
      </p:pic>
      <p:sp>
        <p:nvSpPr>
          <p:cNvPr id="7896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AU" dirty="0" smtClean="0">
                <a:latin typeface="Cambria" pitchFamily="18" charset="0"/>
              </a:rPr>
              <a:t> Thanks to…		&amp; testimonials</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idx="1"/>
          </p:nvPr>
        </p:nvSpPr>
        <p:spPr bwMode="auto">
          <a:xfrm>
            <a:off x="457200" y="1600200"/>
            <a:ext cx="8229600" cy="3900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AU" sz="1800" dirty="0" smtClean="0"/>
              <a:t>This presentation is provided as general information only and does not consider any one’s specific objectives, situation or needs. You should not rely on the information in it. Opteon (including its subsidiaries) do not accept any duty of care or liability to anyone regarding this presentation or any loss suffered in connection with the use of it or any of its content.</a:t>
            </a:r>
          </a:p>
          <a:p>
            <a:pPr eaLnBrk="1" hangingPunct="1">
              <a:lnSpc>
                <a:spcPct val="80000"/>
              </a:lnSpc>
            </a:pPr>
            <a:r>
              <a:rPr lang="en-AU" sz="1800" dirty="0" smtClean="0"/>
              <a:t>It is important that you seek professional advice before making a decision or alter your circumstances.  By seeking assistance, your objectives can be analysed to determine the value of the information contained within this presentation. </a:t>
            </a:r>
          </a:p>
          <a:p>
            <a:pPr eaLnBrk="1" hangingPunct="1">
              <a:lnSpc>
                <a:spcPct val="80000"/>
              </a:lnSpc>
            </a:pPr>
            <a:r>
              <a:rPr lang="en-AU" sz="1800" dirty="0" smtClean="0"/>
              <a:t>This presentation is based on our understanding of current legislation.  Legislation may change and this may affect the accuracy of this information and its relevance to your personal situation. </a:t>
            </a:r>
          </a:p>
          <a:p>
            <a:pPr eaLnBrk="1" hangingPunct="1">
              <a:lnSpc>
                <a:spcPct val="80000"/>
              </a:lnSpc>
            </a:pPr>
            <a:r>
              <a:rPr lang="en-AU" sz="1800" dirty="0" smtClean="0"/>
              <a:t>To the maximum extent permitted by law, Opteon (including its subsidiaries), its employees, representatives or any other person accept no  liability for any error or omission in this presentation or for any resulting loss or damage suffered by you or any other person. </a:t>
            </a:r>
          </a:p>
        </p:txBody>
      </p:sp>
      <p:sp>
        <p:nvSpPr>
          <p:cNvPr id="4813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AU" smtClean="0">
                <a:latin typeface="Cambria" pitchFamily="18" charset="0"/>
              </a:rPr>
              <a:t>Disclaimer</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idx="1"/>
          </p:nvPr>
        </p:nvSpPr>
        <p:spPr bwMode="auto">
          <a:xfrm>
            <a:off x="468313" y="1700807"/>
            <a:ext cx="8229600" cy="3815755"/>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lnSpc>
                <a:spcPct val="80000"/>
              </a:lnSpc>
              <a:buFont typeface="Georgia" pitchFamily="18" charset="0"/>
              <a:buAutoNum type="arabicPeriod"/>
            </a:pPr>
            <a:r>
              <a:rPr lang="en-AU" sz="2000" b="1" dirty="0" smtClean="0"/>
              <a:t>POPULATION TRENDS</a:t>
            </a:r>
          </a:p>
          <a:p>
            <a:pPr marL="457200" indent="-457200" eaLnBrk="1" hangingPunct="1">
              <a:lnSpc>
                <a:spcPct val="80000"/>
              </a:lnSpc>
              <a:buFont typeface="Georgia" pitchFamily="18" charset="0"/>
              <a:buAutoNum type="arabicPeriod"/>
            </a:pPr>
            <a:r>
              <a:rPr lang="en-AU" sz="2000" b="1" dirty="0" smtClean="0"/>
              <a:t>REGIONAL ACCCESSIBILITY</a:t>
            </a:r>
          </a:p>
          <a:p>
            <a:pPr marL="457200" indent="-457200" eaLnBrk="1" hangingPunct="1">
              <a:lnSpc>
                <a:spcPct val="80000"/>
              </a:lnSpc>
              <a:buFont typeface="Georgia" pitchFamily="18" charset="0"/>
              <a:buAutoNum type="arabicPeriod"/>
            </a:pPr>
            <a:r>
              <a:rPr lang="en-AU" sz="2000" b="1" dirty="0" smtClean="0"/>
              <a:t>LAND USES &amp; where people live</a:t>
            </a:r>
          </a:p>
          <a:p>
            <a:pPr marL="457200" indent="-457200" eaLnBrk="1" hangingPunct="1">
              <a:lnSpc>
                <a:spcPct val="80000"/>
              </a:lnSpc>
              <a:buFont typeface="Georgia" pitchFamily="18" charset="0"/>
              <a:buAutoNum type="arabicPeriod"/>
            </a:pPr>
            <a:r>
              <a:rPr lang="en-AU" sz="2000" b="1" dirty="0" smtClean="0"/>
              <a:t>PRODUCTIVE OUTPUT</a:t>
            </a:r>
          </a:p>
          <a:p>
            <a:pPr marL="457200" indent="-457200" eaLnBrk="1" hangingPunct="1">
              <a:lnSpc>
                <a:spcPct val="80000"/>
              </a:lnSpc>
              <a:buFont typeface="Georgia" pitchFamily="18" charset="0"/>
              <a:buAutoNum type="arabicPeriod"/>
            </a:pPr>
            <a:r>
              <a:rPr lang="en-AU" sz="2000" b="1" dirty="0" smtClean="0"/>
              <a:t>EMPLOYMENT GROWTH</a:t>
            </a:r>
          </a:p>
          <a:p>
            <a:pPr marL="457200" indent="-457200" eaLnBrk="1" hangingPunct="1">
              <a:lnSpc>
                <a:spcPct val="80000"/>
              </a:lnSpc>
              <a:buFont typeface="Georgia" pitchFamily="18" charset="0"/>
              <a:buAutoNum type="arabicPeriod"/>
            </a:pPr>
            <a:r>
              <a:rPr lang="en-AU" sz="2000" b="1" dirty="0" smtClean="0"/>
              <a:t>RESIDENTIAL MEDIAN HOUSE PRICE TRENDS</a:t>
            </a:r>
          </a:p>
          <a:p>
            <a:pPr marL="457200" indent="-457200" eaLnBrk="1" hangingPunct="1">
              <a:lnSpc>
                <a:spcPct val="80000"/>
              </a:lnSpc>
              <a:buFont typeface="Georgia" pitchFamily="18" charset="0"/>
              <a:buAutoNum type="arabicPeriod"/>
            </a:pPr>
            <a:r>
              <a:rPr lang="en-AU" sz="2000" b="1" dirty="0" smtClean="0"/>
              <a:t>THE FUTURE FOR FRANKSTON</a:t>
            </a:r>
          </a:p>
          <a:p>
            <a:pPr marL="457200" indent="-457200" eaLnBrk="1" hangingPunct="1">
              <a:lnSpc>
                <a:spcPct val="80000"/>
              </a:lnSpc>
              <a:buFont typeface="Georgia" pitchFamily="18" charset="0"/>
              <a:buAutoNum type="arabicPeriod"/>
            </a:pPr>
            <a:r>
              <a:rPr lang="en-AU" sz="2000" b="1" dirty="0" smtClean="0"/>
              <a:t>TESTIMONIALS </a:t>
            </a:r>
            <a:r>
              <a:rPr lang="en-AU" sz="1600" b="1" dirty="0" smtClean="0"/>
              <a:t>(video)</a:t>
            </a:r>
          </a:p>
        </p:txBody>
      </p:sp>
      <p:sp>
        <p:nvSpPr>
          <p:cNvPr id="46083" name="Rectangle 5"/>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defRPr/>
            </a:pPr>
            <a:r>
              <a:rPr lang="en-AU" dirty="0" smtClean="0">
                <a:latin typeface="+mj-lt"/>
              </a:rPr>
              <a:t>Outline</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r>
              <a:rPr lang="en-AU" dirty="0" smtClean="0"/>
              <a:t>Population Age Structures  2003 to 2011</a:t>
            </a:r>
            <a:endParaRPr lang="en-AU" dirty="0"/>
          </a:p>
        </p:txBody>
      </p:sp>
      <p:graphicFrame>
        <p:nvGraphicFramePr>
          <p:cNvPr id="5" name="Content Placeholder 4"/>
          <p:cNvGraphicFramePr>
            <a:graphicFrameLocks noGrp="1"/>
          </p:cNvGraphicFramePr>
          <p:nvPr>
            <p:ph idx="1"/>
          </p:nvPr>
        </p:nvGraphicFramePr>
        <p:xfrm>
          <a:off x="457200" y="1600200"/>
          <a:ext cx="8363272" cy="39890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95536" y="5517232"/>
            <a:ext cx="1776448" cy="261610"/>
          </a:xfrm>
          <a:prstGeom prst="rect">
            <a:avLst/>
          </a:prstGeom>
        </p:spPr>
        <p:txBody>
          <a:bodyPr wrap="none">
            <a:spAutoFit/>
          </a:bodyPr>
          <a:lstStyle/>
          <a:p>
            <a:r>
              <a:rPr lang="en-AU" sz="1100" b="1" dirty="0" smtClean="0"/>
              <a:t>Source:</a:t>
            </a:r>
            <a:r>
              <a:rPr lang="en-AU" sz="1100" dirty="0" smtClean="0"/>
              <a:t> ABS &amp; VIF 2012</a:t>
            </a:r>
            <a:endParaRPr lang="en-AU" sz="1100"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r>
              <a:rPr lang="en-AU" dirty="0" smtClean="0"/>
              <a:t>Population Age Structures Projections 2006 to 2031</a:t>
            </a:r>
            <a:endParaRPr lang="en-AU" dirty="0"/>
          </a:p>
        </p:txBody>
      </p:sp>
      <p:sp>
        <p:nvSpPr>
          <p:cNvPr id="7" name="Rectangle 6"/>
          <p:cNvSpPr/>
          <p:nvPr/>
        </p:nvSpPr>
        <p:spPr>
          <a:xfrm>
            <a:off x="395536" y="5517232"/>
            <a:ext cx="1776448" cy="261610"/>
          </a:xfrm>
          <a:prstGeom prst="rect">
            <a:avLst/>
          </a:prstGeom>
        </p:spPr>
        <p:txBody>
          <a:bodyPr wrap="none">
            <a:spAutoFit/>
          </a:bodyPr>
          <a:lstStyle/>
          <a:p>
            <a:r>
              <a:rPr lang="en-AU" sz="1100" b="1" dirty="0" smtClean="0"/>
              <a:t>Source:</a:t>
            </a:r>
            <a:r>
              <a:rPr lang="en-AU" sz="1100" dirty="0" smtClean="0"/>
              <a:t> ABS &amp; VIF 2012</a:t>
            </a:r>
            <a:endParaRPr lang="en-AU" sz="1100" dirty="0"/>
          </a:p>
        </p:txBody>
      </p:sp>
      <p:graphicFrame>
        <p:nvGraphicFramePr>
          <p:cNvPr id="11" name="Content Placeholder 10"/>
          <p:cNvGraphicFramePr>
            <a:graphicFrameLocks noGrp="1"/>
          </p:cNvGraphicFramePr>
          <p:nvPr>
            <p:ph idx="1"/>
          </p:nvPr>
        </p:nvGraphicFramePr>
        <p:xfrm>
          <a:off x="457200" y="1600200"/>
          <a:ext cx="8229600" cy="390048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516216" y="5301208"/>
            <a:ext cx="4572000" cy="523220"/>
          </a:xfrm>
          <a:prstGeom prst="rect">
            <a:avLst/>
          </a:prstGeom>
        </p:spPr>
        <p:txBody>
          <a:bodyPr>
            <a:spAutoFit/>
          </a:bodyPr>
          <a:lstStyle/>
          <a:p>
            <a:r>
              <a:rPr lang="en-AU" sz="1400" dirty="0" smtClean="0"/>
              <a:t>2021 - 60+ = 18.88% - 24,927</a:t>
            </a:r>
          </a:p>
          <a:p>
            <a:r>
              <a:rPr lang="en-AU" sz="1400" dirty="0" smtClean="0"/>
              <a:t>2031 - 60+ = 26.69% - 40,830</a:t>
            </a:r>
            <a:endParaRPr lang="en-AU" sz="1400"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r>
              <a:rPr lang="en-US" dirty="0" smtClean="0"/>
              <a:t>REGIONAL CONTEXT</a:t>
            </a:r>
            <a:endParaRPr lang="en-AU" dirty="0"/>
          </a:p>
        </p:txBody>
      </p:sp>
      <p:pic>
        <p:nvPicPr>
          <p:cNvPr id="8" name="Picture 2"/>
          <p:cNvPicPr>
            <a:picLocks noChangeAspect="1" noChangeArrowheads="1"/>
          </p:cNvPicPr>
          <p:nvPr/>
        </p:nvPicPr>
        <p:blipFill>
          <a:blip r:embed="rId3" cstate="print"/>
          <a:srcRect/>
          <a:stretch>
            <a:fillRect/>
          </a:stretch>
        </p:blipFill>
        <p:spPr bwMode="auto">
          <a:xfrm>
            <a:off x="251520" y="836712"/>
            <a:ext cx="8640960" cy="504056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r>
              <a:rPr lang="en-US" dirty="0" smtClean="0"/>
              <a:t>ACCESSIBILITY</a:t>
            </a:r>
            <a:endParaRPr lang="en-AU" dirty="0"/>
          </a:p>
        </p:txBody>
      </p:sp>
      <p:pic>
        <p:nvPicPr>
          <p:cNvPr id="4" name="Picture 2"/>
          <p:cNvPicPr>
            <a:picLocks noChangeAspect="1" noChangeArrowheads="1"/>
          </p:cNvPicPr>
          <p:nvPr/>
        </p:nvPicPr>
        <p:blipFill>
          <a:blip r:embed="rId3" cstate="print"/>
          <a:srcRect/>
          <a:stretch>
            <a:fillRect/>
          </a:stretch>
        </p:blipFill>
        <p:spPr bwMode="auto">
          <a:xfrm>
            <a:off x="323528" y="908720"/>
            <a:ext cx="8366125" cy="496855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r>
              <a:rPr lang="en-US" dirty="0" smtClean="0"/>
              <a:t>LAND USE</a:t>
            </a:r>
            <a:endParaRPr lang="en-AU" dirty="0"/>
          </a:p>
        </p:txBody>
      </p:sp>
      <p:pic>
        <p:nvPicPr>
          <p:cNvPr id="5" name="Picture 2"/>
          <p:cNvPicPr>
            <a:picLocks noChangeAspect="1" noChangeArrowheads="1"/>
          </p:cNvPicPr>
          <p:nvPr/>
        </p:nvPicPr>
        <p:blipFill>
          <a:blip r:embed="rId3" cstate="print"/>
          <a:srcRect/>
          <a:stretch>
            <a:fillRect/>
          </a:stretch>
        </p:blipFill>
        <p:spPr bwMode="auto">
          <a:xfrm>
            <a:off x="251520" y="836712"/>
            <a:ext cx="8352928" cy="496855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p:nvPr>
        </p:nvSpPr>
        <p:spPr bwMode="auto">
          <a:xfrm>
            <a:off x="457200" y="274638"/>
            <a:ext cx="8229600" cy="706090"/>
          </a:xfrm>
          <a:ln>
            <a:miter lim="800000"/>
            <a:headEnd/>
            <a:tailEnd/>
          </a:ln>
        </p:spPr>
        <p:txBody>
          <a:bodyPr vert="horz" wrap="square" lIns="91440" tIns="45720" rIns="91440" bIns="45720" numCol="1" anchor="t" anchorCtr="0" compatLnSpc="1">
            <a:prstTxWarp prst="textNoShape">
              <a:avLst/>
            </a:prstTxWarp>
          </a:bodyPr>
          <a:lstStyle/>
          <a:p>
            <a:r>
              <a:rPr lang="en-AU" dirty="0" smtClean="0"/>
              <a:t>PRODUCTIVE OUTPUT</a:t>
            </a:r>
            <a:endParaRPr lang="en-AU" dirty="0"/>
          </a:p>
        </p:txBody>
      </p:sp>
      <p:graphicFrame>
        <p:nvGraphicFramePr>
          <p:cNvPr id="4" name="Chart 3"/>
          <p:cNvGraphicFramePr>
            <a:graphicFrameLocks/>
          </p:cNvGraphicFramePr>
          <p:nvPr/>
        </p:nvGraphicFramePr>
        <p:xfrm>
          <a:off x="179512" y="764704"/>
          <a:ext cx="8712968" cy="5184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Opteon">
      <a:dk1>
        <a:srgbClr val="414142"/>
      </a:dk1>
      <a:lt1>
        <a:srgbClr val="FFFFFF"/>
      </a:lt1>
      <a:dk2>
        <a:srgbClr val="414142"/>
      </a:dk2>
      <a:lt2>
        <a:srgbClr val="FFFFFF"/>
      </a:lt2>
      <a:accent1>
        <a:srgbClr val="C73127"/>
      </a:accent1>
      <a:accent2>
        <a:srgbClr val="E36F1E"/>
      </a:accent2>
      <a:accent3>
        <a:srgbClr val="B8BB33"/>
      </a:accent3>
      <a:accent4>
        <a:srgbClr val="557F85"/>
      </a:accent4>
      <a:accent5>
        <a:srgbClr val="414142"/>
      </a:accent5>
      <a:accent6>
        <a:srgbClr val="9ECBD0"/>
      </a:accent6>
      <a:hlink>
        <a:srgbClr val="557F85"/>
      </a:hlink>
      <a:folHlink>
        <a:srgbClr val="B8BB33"/>
      </a:folHlink>
    </a:clrScheme>
    <a:fontScheme name="Opteon">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teon">
    <a:dk1>
      <a:srgbClr val="414142"/>
    </a:dk1>
    <a:lt1>
      <a:srgbClr val="FFFFFF"/>
    </a:lt1>
    <a:dk2>
      <a:srgbClr val="414142"/>
    </a:dk2>
    <a:lt2>
      <a:srgbClr val="FFFFFF"/>
    </a:lt2>
    <a:accent1>
      <a:srgbClr val="C73127"/>
    </a:accent1>
    <a:accent2>
      <a:srgbClr val="E36F1E"/>
    </a:accent2>
    <a:accent3>
      <a:srgbClr val="B8BB33"/>
    </a:accent3>
    <a:accent4>
      <a:srgbClr val="557F85"/>
    </a:accent4>
    <a:accent5>
      <a:srgbClr val="414142"/>
    </a:accent5>
    <a:accent6>
      <a:srgbClr val="9ECBD0"/>
    </a:accent6>
    <a:hlink>
      <a:srgbClr val="557F85"/>
    </a:hlink>
    <a:folHlink>
      <a:srgbClr val="B8BB33"/>
    </a:folHlink>
  </a:clrScheme>
  <a:fontScheme name="Opteon">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pteon">
    <a:dk1>
      <a:srgbClr val="414142"/>
    </a:dk1>
    <a:lt1>
      <a:srgbClr val="FFFFFF"/>
    </a:lt1>
    <a:dk2>
      <a:srgbClr val="414142"/>
    </a:dk2>
    <a:lt2>
      <a:srgbClr val="FFFFFF"/>
    </a:lt2>
    <a:accent1>
      <a:srgbClr val="C73127"/>
    </a:accent1>
    <a:accent2>
      <a:srgbClr val="E36F1E"/>
    </a:accent2>
    <a:accent3>
      <a:srgbClr val="B8BB33"/>
    </a:accent3>
    <a:accent4>
      <a:srgbClr val="557F85"/>
    </a:accent4>
    <a:accent5>
      <a:srgbClr val="414142"/>
    </a:accent5>
    <a:accent6>
      <a:srgbClr val="9ECBD0"/>
    </a:accent6>
    <a:hlink>
      <a:srgbClr val="557F85"/>
    </a:hlink>
    <a:folHlink>
      <a:srgbClr val="B8BB33"/>
    </a:folHlink>
  </a:clrScheme>
  <a:fontScheme name="Opteon">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14330</TotalTime>
  <Words>595</Words>
  <Application>Microsoft Office PowerPoint</Application>
  <PresentationFormat>On-screen Show (4:3)</PresentationFormat>
  <Paragraphs>179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REGIONAL GROWTH Frankston and surrounds  7 June 2013 Urban Development Institute of Australia  Presented by: Mark Holland, FAPI CPV SRV Head of Advisory  </vt:lpstr>
      <vt:lpstr>Disclaimer</vt:lpstr>
      <vt:lpstr>Outline</vt:lpstr>
      <vt:lpstr>Population Age Structures  2003 to 2011</vt:lpstr>
      <vt:lpstr>Population Age Structures Projections 2006 to 2031</vt:lpstr>
      <vt:lpstr>REGIONAL CONTEXT</vt:lpstr>
      <vt:lpstr>ACCESSIBILITY</vt:lpstr>
      <vt:lpstr>LAND USE</vt:lpstr>
      <vt:lpstr>PRODUCTIVE OUTPUT</vt:lpstr>
      <vt:lpstr>EMPLOYMENT GROWTH</vt:lpstr>
      <vt:lpstr>Median House Prices   </vt:lpstr>
      <vt:lpstr>The future for Frankston?     </vt:lpstr>
      <vt:lpstr>Investment in Frankston  2007 - 2013</vt:lpstr>
      <vt:lpstr>Current projects</vt:lpstr>
      <vt:lpstr>Slide 15</vt:lpstr>
      <vt:lpstr>Frankston Aquatic Centre </vt:lpstr>
      <vt:lpstr>Quest apartments - $25M Redevelopment of Peninsula Centre by Asia Pacific</vt:lpstr>
      <vt:lpstr> Thanks to…  &amp; testimonials</vt:lpstr>
    </vt:vector>
  </TitlesOfParts>
  <Company>Opteon Victoria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mark.holland;matt.walkerden</dc:creator>
  <cp:lastModifiedBy> </cp:lastModifiedBy>
  <cp:revision>668</cp:revision>
  <cp:lastPrinted>2012-10-15T06:34:00Z</cp:lastPrinted>
  <dcterms:created xsi:type="dcterms:W3CDTF">2011-02-27T22:29:50Z</dcterms:created>
  <dcterms:modified xsi:type="dcterms:W3CDTF">2013-06-14T02:59:18Z</dcterms:modified>
</cp:coreProperties>
</file>